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829" r:id="rId2"/>
    <p:sldId id="259" r:id="rId3"/>
    <p:sldId id="1102" r:id="rId4"/>
    <p:sldId id="1107" r:id="rId5"/>
    <p:sldId id="1104" r:id="rId6"/>
    <p:sldId id="1105" r:id="rId7"/>
    <p:sldId id="761" r:id="rId8"/>
    <p:sldId id="799" r:id="rId9"/>
    <p:sldId id="1130" r:id="rId10"/>
    <p:sldId id="767" r:id="rId11"/>
    <p:sldId id="1131" r:id="rId12"/>
    <p:sldId id="1132" r:id="rId13"/>
    <p:sldId id="1133" r:id="rId14"/>
    <p:sldId id="1134" r:id="rId15"/>
    <p:sldId id="1135" r:id="rId16"/>
    <p:sldId id="1111" r:id="rId17"/>
    <p:sldId id="1136" r:id="rId18"/>
    <p:sldId id="1137" r:id="rId19"/>
    <p:sldId id="1138" r:id="rId20"/>
    <p:sldId id="1139" r:id="rId21"/>
    <p:sldId id="1113" r:id="rId22"/>
    <p:sldId id="1140" r:id="rId23"/>
    <p:sldId id="1141" r:id="rId24"/>
    <p:sldId id="1126" r:id="rId25"/>
    <p:sldId id="1127" r:id="rId26"/>
    <p:sldId id="1128" r:id="rId27"/>
    <p:sldId id="1129" r:id="rId28"/>
    <p:sldId id="1142" r:id="rId29"/>
    <p:sldId id="1114" r:id="rId30"/>
    <p:sldId id="1143" r:id="rId31"/>
    <p:sldId id="1115" r:id="rId32"/>
    <p:sldId id="1122" r:id="rId33"/>
    <p:sldId id="1103" r:id="rId34"/>
    <p:sldId id="1144" r:id="rId35"/>
    <p:sldId id="1116" r:id="rId36"/>
    <p:sldId id="1151" r:id="rId37"/>
    <p:sldId id="1149" r:id="rId38"/>
    <p:sldId id="1145" r:id="rId39"/>
    <p:sldId id="1154" r:id="rId40"/>
    <p:sldId id="1162" r:id="rId41"/>
    <p:sldId id="1163" r:id="rId42"/>
    <p:sldId id="1164" r:id="rId43"/>
    <p:sldId id="1147" r:id="rId44"/>
    <p:sldId id="1155" r:id="rId45"/>
    <p:sldId id="1156" r:id="rId46"/>
    <p:sldId id="1157" r:id="rId47"/>
    <p:sldId id="1158" r:id="rId48"/>
    <p:sldId id="1159" r:id="rId49"/>
    <p:sldId id="1160" r:id="rId50"/>
    <p:sldId id="1161" r:id="rId51"/>
    <p:sldId id="1152" r:id="rId52"/>
    <p:sldId id="790" r:id="rId53"/>
    <p:sldId id="792" r:id="rId54"/>
    <p:sldId id="849" r:id="rId55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29"/>
            <p14:sldId id="259"/>
            <p14:sldId id="1102"/>
            <p14:sldId id="1107"/>
            <p14:sldId id="1104"/>
            <p14:sldId id="1105"/>
            <p14:sldId id="761"/>
            <p14:sldId id="799"/>
            <p14:sldId id="1130"/>
            <p14:sldId id="767"/>
            <p14:sldId id="1131"/>
            <p14:sldId id="1132"/>
            <p14:sldId id="1133"/>
            <p14:sldId id="1134"/>
            <p14:sldId id="1135"/>
            <p14:sldId id="1111"/>
            <p14:sldId id="1136"/>
            <p14:sldId id="1137"/>
            <p14:sldId id="1138"/>
            <p14:sldId id="1139"/>
            <p14:sldId id="1113"/>
            <p14:sldId id="1140"/>
            <p14:sldId id="1141"/>
            <p14:sldId id="1126"/>
            <p14:sldId id="1127"/>
            <p14:sldId id="1128"/>
            <p14:sldId id="1129"/>
            <p14:sldId id="1142"/>
            <p14:sldId id="1114"/>
            <p14:sldId id="1143"/>
            <p14:sldId id="1115"/>
            <p14:sldId id="1122"/>
            <p14:sldId id="1103"/>
            <p14:sldId id="1144"/>
            <p14:sldId id="1116"/>
            <p14:sldId id="1151"/>
            <p14:sldId id="1149"/>
            <p14:sldId id="1145"/>
            <p14:sldId id="1154"/>
            <p14:sldId id="1162"/>
            <p14:sldId id="1163"/>
            <p14:sldId id="1164"/>
            <p14:sldId id="1147"/>
            <p14:sldId id="1155"/>
            <p14:sldId id="1156"/>
            <p14:sldId id="1157"/>
            <p14:sldId id="1158"/>
            <p14:sldId id="1159"/>
            <p14:sldId id="1160"/>
            <p14:sldId id="1161"/>
            <p14:sldId id="1152"/>
            <p14:sldId id="790"/>
            <p14:sldId id="792"/>
            <p14:sldId id="8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CE9C"/>
    <a:srgbClr val="0AB2BA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1080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5328" y="22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51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91276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Deep Learning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0E5261-B126-8848-885B-0B1D96058D2C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9</a:t>
            </a:r>
            <a:r>
              <a:rPr kumimoji="1" lang="ko-KR" altLang="en-US" sz="2800" b="1" dirty="0">
                <a:latin typeface="+mj-lt"/>
              </a:rPr>
              <a:t>일 목요일 </a:t>
            </a:r>
            <a:r>
              <a:rPr kumimoji="1" lang="en-US" altLang="ko-KR" sz="2800" b="1" dirty="0">
                <a:latin typeface="+mj-lt"/>
              </a:rPr>
              <a:t>1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05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07E728-7C60-954D-BA20-B32E2060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US" altLang="ko-KR" dirty="0"/>
              <a:t>Simple Feedforward Networks</a:t>
            </a:r>
            <a:r>
              <a:rPr lang="en-US" dirty="0"/>
              <a:t> (2/7)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49112"/>
            <a:ext cx="4604788" cy="1758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19E6A-6813-8144-8328-EA65D7B274ED}"/>
              </a:ext>
            </a:extLst>
          </p:cNvPr>
          <p:cNvSpPr txBox="1"/>
          <p:nvPr/>
        </p:nvSpPr>
        <p:spPr>
          <a:xfrm>
            <a:off x="5144340" y="4837211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0FF2B64D-04E2-4FD5-B88B-3242CD5324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23312"/>
                  </p:ext>
                </p:extLst>
              </p:nvPr>
            </p:nvGraphicFramePr>
            <p:xfrm>
              <a:off x="971600" y="1313674"/>
              <a:ext cx="7537176" cy="18387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80528">
                      <a:extLst>
                        <a:ext uri="{9D8B030D-6E8A-4147-A177-3AD203B41FA5}">
                          <a16:colId xmlns:a16="http://schemas.microsoft.com/office/drawing/2014/main" val="2577019483"/>
                        </a:ext>
                      </a:extLst>
                    </a:gridCol>
                    <a:gridCol w="3756648">
                      <a:extLst>
                        <a:ext uri="{9D8B030D-6E8A-4147-A177-3AD203B41FA5}">
                          <a16:colId xmlns:a16="http://schemas.microsoft.com/office/drawing/2014/main" val="1598999724"/>
                        </a:ext>
                      </a:extLst>
                    </a:gridCol>
                  </a:tblGrid>
                  <a:tr h="919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u="none" strike="noStrike" kern="1200" baseline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Sigmoid function</a:t>
                          </a: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eaLnBrk="0" latinLnBrk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The logistic or </a:t>
                          </a:r>
                          <a:r>
                            <a:rPr lang="en-US" altLang="ko-KR" sz="1200" b="0" i="0" u="none" strike="noStrike" kern="1200" baseline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sigmoid</a:t>
                          </a:r>
                          <a:r>
                            <a:rPr lang="en-US" altLang="ko-K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function, which is also used in logistic regression</a:t>
                          </a:r>
                        </a:p>
                        <a:p>
                          <a:pPr marL="0" indent="0" eaLnBrk="0" latinLnBrk="0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sz="1200" b="0" i="1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=1/(1+</m:t>
                                </m:r>
                                <m:sSup>
                                  <m:sSupPr>
                                    <m:ctrlPr>
                                      <a:rPr lang="en-US" altLang="ko-KR" sz="1200" b="0" i="1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ReLU</a:t>
                          </a:r>
                          <a:r>
                            <a:rPr lang="en-US" sz="1400" b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function</a:t>
                          </a: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altLang="ko-K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is an abbreviation for </a:t>
                          </a:r>
                          <a:r>
                            <a:rPr lang="en-US" altLang="ko-KR" sz="1200" b="0" i="0" u="none" strike="noStrike" kern="1200" baseline="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rectified linear unit</a:t>
                          </a: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ReLU</m:t>
                                </m:r>
                                <m:d>
                                  <m:dPr>
                                    <m:ctrlPr>
                                      <a:rPr lang="en-US" altLang="ko-KR" sz="1200" b="0" i="1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(0,</m:t>
                                </m:r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0145727"/>
                      </a:ext>
                    </a:extLst>
                  </a:tr>
                  <a:tr h="919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Soft</a:t>
                          </a:r>
                          <a:r>
                            <a:rPr lang="en-US" sz="1400" b="1" baseline="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plus</a:t>
                          </a:r>
                          <a:r>
                            <a:rPr lang="en-US" sz="1400" b="1" baseline="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function</a:t>
                          </a: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altLang="ko-K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a smooth version of the </a:t>
                          </a:r>
                          <a:r>
                            <a:rPr lang="en-US" altLang="ko-KR" sz="12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ReLU</a:t>
                          </a:r>
                          <a:r>
                            <a:rPr lang="en-US" altLang="ko-K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function</a:t>
                          </a: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1" indent="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softplus</m:t>
                                </m:r>
                                <m:d>
                                  <m:dPr>
                                    <m:ctrlPr>
                                      <a:rPr lang="en-US" altLang="ko-KR" sz="1200" b="0" i="1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(1+</m:t>
                                </m:r>
                                <m:sSup>
                                  <m:sSupPr>
                                    <m:ctrlPr>
                                      <a:rPr lang="en-US" altLang="ko-KR" sz="1200" b="0" i="1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200" b="0" i="0" u="none" strike="noStrike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34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ko-KR" sz="1200" b="0" i="0" u="none" strike="noStrike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Tanh</a:t>
                          </a:r>
                          <a:r>
                            <a:rPr lang="en-US" sz="1400" b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a:t> function</a:t>
                          </a:r>
                          <a:endParaRPr lang="en-US" sz="1400" dirty="0"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285750" marR="0" lvl="1" indent="-285750" algn="l" defTabSz="914400" rtl="0" eaLnBrk="0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Ø"/>
                            <a:tabLst/>
                            <a:defRPr/>
                          </a:pPr>
                          <a:endParaRPr lang="en-US" altLang="ko-KR" sz="1200" b="0" i="0" u="none" strike="noStrike" kern="1200" baseline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endParaRPr>
                        </a:p>
                        <a:p>
                          <a:pPr marL="0" indent="0" eaLnBrk="0" latinLnBrk="0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200" i="0" dirty="0">
                            <a:latin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090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0FF2B64D-04E2-4FD5-B88B-3242CD5324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23312"/>
                  </p:ext>
                </p:extLst>
              </p:nvPr>
            </p:nvGraphicFramePr>
            <p:xfrm>
              <a:off x="971600" y="1313674"/>
              <a:ext cx="7537176" cy="18387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80528">
                      <a:extLst>
                        <a:ext uri="{9D8B030D-6E8A-4147-A177-3AD203B41FA5}">
                          <a16:colId xmlns:a16="http://schemas.microsoft.com/office/drawing/2014/main" val="2577019483"/>
                        </a:ext>
                      </a:extLst>
                    </a:gridCol>
                    <a:gridCol w="3756648">
                      <a:extLst>
                        <a:ext uri="{9D8B030D-6E8A-4147-A177-3AD203B41FA5}">
                          <a16:colId xmlns:a16="http://schemas.microsoft.com/office/drawing/2014/main" val="1598999724"/>
                        </a:ext>
                      </a:extLst>
                    </a:gridCol>
                  </a:tblGrid>
                  <a:tr h="91939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36" t="-1370" r="-100000" b="-1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01014" t="-1370" r="-676" b="-10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145727"/>
                      </a:ext>
                    </a:extLst>
                  </a:tr>
                  <a:tr h="91939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36" t="-101370" r="-100000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101014" t="-101370" r="-676" b="-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902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27881" y="3929789"/>
                <a:ext cx="28137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g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monotonically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nondecreasing</m:t>
                      </m:r>
                    </m:oMath>
                  </m:oMathPara>
                </a14:m>
                <a:endParaRPr lang="en-US" altLang="ko-KR" sz="16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HY견고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g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≥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0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effectLst/>
                  <a:latin typeface="HY견고딕" pitchFamily="18" charset="-127"/>
                  <a:ea typeface="HY견고딕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81" y="3929789"/>
                <a:ext cx="2813784" cy="492443"/>
              </a:xfrm>
              <a:prstGeom prst="rect">
                <a:avLst/>
              </a:prstGeom>
              <a:blipFill>
                <a:blip r:embed="rId4"/>
                <a:stretch>
                  <a:fillRect l="-1351" t="-5128" r="-2252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/>
          <p:cNvCxnSpPr/>
          <p:nvPr/>
        </p:nvCxnSpPr>
        <p:spPr>
          <a:xfrm>
            <a:off x="971600" y="1568288"/>
            <a:ext cx="75371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71600" y="2504392"/>
            <a:ext cx="75371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034E429-F16C-2505-2CE9-60C6A6AA17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028328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ore-KR" sz="2200" dirty="0">
                <a:latin typeface="Times" pitchFamily="2" charset="0"/>
              </a:rPr>
              <a:t>Activation functions </a:t>
            </a:r>
            <a:endParaRPr lang="en-US" altLang="ko-Kore-KR" sz="2200" dirty="0"/>
          </a:p>
        </p:txBody>
      </p:sp>
    </p:spTree>
    <p:extLst>
      <p:ext uri="{BB962C8B-B14F-4D97-AF65-F5344CB8AC3E}">
        <p14:creationId xmlns:p14="http://schemas.microsoft.com/office/powerpoint/2010/main" val="326768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(3/7)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5532384" cy="4176464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>
                    <a:latin typeface="Times" pitchFamily="2" charset="0"/>
                  </a:rPr>
                  <a:t>Fully connected Feedforward Network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ore-KR" sz="2000" b="0" dirty="0">
                    <a:solidFill>
                      <a:srgbClr val="0000FF"/>
                    </a:solidFill>
                    <a:latin typeface="Times" pitchFamily="2" charset="0"/>
                  </a:rPr>
                  <a:t>Fully connected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800" dirty="0"/>
                  <a:t>E</a:t>
                </a:r>
                <a:r>
                  <a:rPr lang="en-US" altLang="ko-KR" sz="1800" b="0" dirty="0"/>
                  <a:t>very node in each layer is connected to every node in the next layer</a:t>
                </a:r>
                <a:endParaRPr lang="en-US" altLang="ko-Kore-KR" sz="1800" b="0" dirty="0">
                  <a:solidFill>
                    <a:srgbClr val="0000FF"/>
                  </a:solidFill>
                  <a:latin typeface="Times" pitchFamily="2" charset="0"/>
                </a:endParaRP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Adjusted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ko-KR" sz="2000" b="0" dirty="0"/>
                  <a:t> to fit the data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d>
                      <m:d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d>
                          <m:dPr>
                            <m:ctrl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d>
                          <m:dPr>
                            <m:ctrl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latin typeface="Times" pitchFamily="2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0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5532384" cy="4176464"/>
              </a:xfrm>
              <a:blipFill>
                <a:blip r:embed="rId2"/>
                <a:stretch>
                  <a:fillRect l="-1144" t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79DAE2A-9CB7-4D9B-8C06-75346373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771550"/>
            <a:ext cx="3316120" cy="2861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39591-E8D9-DF27-6AAE-BBC29A7FC4E9}"/>
                  </a:ext>
                </a:extLst>
              </p:cNvPr>
              <p:cNvSpPr txBox="1"/>
              <p:nvPr/>
            </p:nvSpPr>
            <p:spPr>
              <a:xfrm>
                <a:off x="815849" y="3277991"/>
                <a:ext cx="5079353" cy="710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weights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first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𝑒𝑡𝑐</m:t>
                        </m:r>
                      </m:e>
                    </m:d>
                  </m:oMath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400" i="0">
                        <a:latin typeface="Cambria Math" panose="02040503050406030204" pitchFamily="18" charset="0"/>
                      </a:rPr>
                      <m:t>weights</m:t>
                    </m:r>
                    <m:r>
                      <a:rPr lang="en-US" altLang="ko-K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ko-K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ko-K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second</m:t>
                    </m:r>
                    <m:r>
                      <a:rPr lang="en-US" altLang="ko-K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0"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US" altLang="ko-KR" sz="1400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𝑒𝑡𝑐</m:t>
                        </m:r>
                      </m:e>
                    </m:d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1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activation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functions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first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second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layers</m:t>
                    </m:r>
                  </m:oMath>
                </a14:m>
                <a:endParaRPr lang="en-US" altLang="ko-KR" sz="1400" dirty="0">
                  <a:latin typeface="HY견고딕" pitchFamily="18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39591-E8D9-DF27-6AAE-BBC29A7F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49" y="3277991"/>
                <a:ext cx="5079353" cy="710644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C9F918-5ED1-1E37-5B19-659A5B4388C5}"/>
              </a:ext>
            </a:extLst>
          </p:cNvPr>
          <p:cNvSpPr txBox="1"/>
          <p:nvPr/>
        </p:nvSpPr>
        <p:spPr>
          <a:xfrm>
            <a:off x="788792" y="4198053"/>
            <a:ext cx="493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Not every network is fully connected!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See Section 22.3 that choosing the connectivity of the network is also important in achieving effective learning</a:t>
            </a:r>
            <a:endParaRPr lang="ko-KR" altLang="en-US" sz="16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3504F-161B-1678-DE66-6FE463DDD644}"/>
              </a:ext>
            </a:extLst>
          </p:cNvPr>
          <p:cNvSpPr txBox="1"/>
          <p:nvPr/>
        </p:nvSpPr>
        <p:spPr>
          <a:xfrm>
            <a:off x="7838421" y="3510202"/>
            <a:ext cx="1227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#4</a:t>
            </a:r>
          </a:p>
        </p:txBody>
      </p:sp>
    </p:spTree>
    <p:extLst>
      <p:ext uri="{BB962C8B-B14F-4D97-AF65-F5344CB8AC3E}">
        <p14:creationId xmlns:p14="http://schemas.microsoft.com/office/powerpoint/2010/main" val="89752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Machine Learning] Gradient Descent - MangKyu's Diary">
            <a:extLst>
              <a:ext uri="{FF2B5EF4-FFF2-40B4-BE49-F238E27FC236}">
                <a16:creationId xmlns:a16="http://schemas.microsoft.com/office/drawing/2014/main" id="{0A8955B8-1309-73A3-BB3D-3CA4E587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79" y="679741"/>
            <a:ext cx="2500026" cy="12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31B118-3C2F-7BC0-3500-396A36A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35" y="2193753"/>
            <a:ext cx="2925159" cy="2524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(4/7)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6756520" cy="4176464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>
                    <a:latin typeface="Times" pitchFamily="2" charset="0"/>
                  </a:rPr>
                  <a:t>Gradients and learning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Gradient descent</a:t>
                </a:r>
                <a:r>
                  <a:rPr lang="en-US" altLang="ko-Kore-KR" sz="2000" b="0" dirty="0">
                    <a:solidFill>
                      <a:srgbClr val="0000FF"/>
                    </a:solidFill>
                    <a:latin typeface="Times" pitchFamily="2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600" dirty="0"/>
                  <a:t>Calculate the gradient of the loss function with respect to the weights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600" dirty="0"/>
                  <a:t>Adjust the weights along the gradient direction to reduce the loss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dirty="0"/>
                      <m:t>Chain</m:t>
                    </m:r>
                    <m:r>
                      <m:rPr>
                        <m:nor/>
                      </m:rPr>
                      <a:rPr lang="en-US" altLang="ko-KR" sz="1600" dirty="0"/>
                      <m:t> </m:t>
                    </m:r>
                    <m:r>
                      <m:rPr>
                        <m:nor/>
                      </m:rPr>
                      <a:rPr lang="en-US" altLang="ko-KR" sz="1600" dirty="0"/>
                      <m:t>rule</m:t>
                    </m:r>
                    <m:r>
                      <m:rPr>
                        <m:nor/>
                      </m:rPr>
                      <a:rPr lang="en-US" altLang="ko-KR" sz="1600" dirty="0"/>
                      <m:t>: 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dirty="0"/>
                      <m:t>Weights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leading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into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units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in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the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output</m:t>
                    </m:r>
                    <m:r>
                      <m:rPr>
                        <m:nor/>
                      </m:rPr>
                      <a:rPr lang="en-US" altLang="ko-KR" sz="2000" dirty="0"/>
                      <m:t> </m:t>
                    </m:r>
                    <m:r>
                      <m:rPr>
                        <m:nor/>
                      </m:rPr>
                      <a:rPr lang="en-US" altLang="ko-KR" sz="2000" dirty="0"/>
                      <m:t>layer</m:t>
                    </m:r>
                    <m:r>
                      <m:rPr>
                        <m:nor/>
                      </m:rPr>
                      <a:rPr lang="en-US" altLang="ko-KR" sz="2000" dirty="0"/>
                      <m:t>:</m:t>
                    </m:r>
                  </m:oMath>
                </a14:m>
                <a:endParaRPr lang="en-US" altLang="ko-KR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000" b="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3,5</m:t>
                              </m:r>
                            </m:sub>
                          </m:sSub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3,5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3,5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4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6756520" cy="4176464"/>
              </a:xfrm>
              <a:blipFill>
                <a:blip r:embed="rId4"/>
                <a:stretch>
                  <a:fillRect l="-938" t="-909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13504F-161B-1678-DE66-6FE463DDD644}"/>
              </a:ext>
            </a:extLst>
          </p:cNvPr>
          <p:cNvSpPr txBox="1"/>
          <p:nvPr/>
        </p:nvSpPr>
        <p:spPr>
          <a:xfrm>
            <a:off x="7854532" y="4471902"/>
            <a:ext cx="1227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2DCB8A-4BBE-ECC7-AB27-208AE9340160}"/>
              </a:ext>
            </a:extLst>
          </p:cNvPr>
          <p:cNvSpPr/>
          <p:nvPr/>
        </p:nvSpPr>
        <p:spPr>
          <a:xfrm>
            <a:off x="7633610" y="2536344"/>
            <a:ext cx="504056" cy="325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712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099A01E-BA86-5E77-8194-5DCAC7A4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987574"/>
            <a:ext cx="3316120" cy="28617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77A325-4699-E3D5-F62A-057A447E40B7}"/>
              </a:ext>
            </a:extLst>
          </p:cNvPr>
          <p:cNvSpPr/>
          <p:nvPr/>
        </p:nvSpPr>
        <p:spPr>
          <a:xfrm>
            <a:off x="6300192" y="1419622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(5/7)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9736" y="771550"/>
                <a:ext cx="6540496" cy="352839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dirty="0"/>
                  <a:t>Weights leading into units in the hidden layer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1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4,5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0,3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ore-KR" b="0" dirty="0">
                  <a:solidFill>
                    <a:srgbClr val="0000FF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9736" y="771550"/>
                <a:ext cx="6540496" cy="3528392"/>
              </a:xfrm>
              <a:blipFill>
                <a:blip r:embed="rId3"/>
                <a:stretch>
                  <a:fillRect l="-581" t="-717" b="-8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13504F-161B-1678-DE66-6FE463DDD644}"/>
              </a:ext>
            </a:extLst>
          </p:cNvPr>
          <p:cNvSpPr txBox="1"/>
          <p:nvPr/>
        </p:nvSpPr>
        <p:spPr>
          <a:xfrm>
            <a:off x="7787042" y="3861289"/>
            <a:ext cx="1227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3E2D-013A-2F0B-110E-A6A44D8E2524}"/>
              </a:ext>
            </a:extLst>
          </p:cNvPr>
          <p:cNvSpPr txBox="1"/>
          <p:nvPr/>
        </p:nvSpPr>
        <p:spPr>
          <a:xfrm>
            <a:off x="4368208" y="4438611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For multiple examples, </a:t>
            </a:r>
            <a:r>
              <a:rPr lang="en-US" altLang="ko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the gradient</a:t>
            </a:r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is just </a:t>
            </a:r>
            <a:r>
              <a:rPr lang="en-US" altLang="ko-KR" sz="14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the sum of the gradients</a:t>
            </a:r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for the individual examples</a:t>
            </a:r>
            <a:endParaRPr lang="ko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5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(6/7)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6756520" cy="4176464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>
                    <a:latin typeface="Times" pitchFamily="2" charset="0"/>
                  </a:rPr>
                  <a:t>Back-propagation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Error at the output is passed back through the network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Perceived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=2(</m:t>
                    </m:r>
                    <m:acc>
                      <m:accPr>
                        <m:chr m:val="̂"/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   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Perceived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b="0" dirty="0"/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    Gradient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ore-KR" sz="2000" b="0" dirty="0">
                  <a:solidFill>
                    <a:srgbClr val="0000FF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6756520" cy="4176464"/>
              </a:xfrm>
              <a:blipFill>
                <a:blip r:embed="rId2"/>
                <a:stretch>
                  <a:fillRect l="-938" t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E2DE88E-3330-1D83-58ED-4B34D83A2724}"/>
              </a:ext>
            </a:extLst>
          </p:cNvPr>
          <p:cNvSpPr txBox="1"/>
          <p:nvPr/>
        </p:nvSpPr>
        <p:spPr>
          <a:xfrm>
            <a:off x="6634027" y="4515966"/>
            <a:ext cx="1322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#6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B1DF4B-DCAB-5CC3-709A-A44308CC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859782"/>
            <a:ext cx="4569048" cy="779923"/>
          </a:xfrm>
          <a:prstGeom prst="rect">
            <a:avLst/>
          </a:prstGeom>
        </p:spPr>
      </p:pic>
      <p:sp>
        <p:nvSpPr>
          <p:cNvPr id="21" name="화살표: 오른쪽 23">
            <a:extLst>
              <a:ext uri="{FF2B5EF4-FFF2-40B4-BE49-F238E27FC236}">
                <a16:creationId xmlns:a16="http://schemas.microsoft.com/office/drawing/2014/main" id="{88F47AF0-91A9-867A-B9C6-5D44D40E001A}"/>
              </a:ext>
            </a:extLst>
          </p:cNvPr>
          <p:cNvSpPr/>
          <p:nvPr/>
        </p:nvSpPr>
        <p:spPr bwMode="auto">
          <a:xfrm flipH="1">
            <a:off x="4589582" y="3515637"/>
            <a:ext cx="1561464" cy="16961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fontScale="400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화살표: 오른쪽 22">
            <a:extLst>
              <a:ext uri="{FF2B5EF4-FFF2-40B4-BE49-F238E27FC236}">
                <a16:creationId xmlns:a16="http://schemas.microsoft.com/office/drawing/2014/main" id="{331157E7-4A60-5671-F1D2-84533F1C2552}"/>
              </a:ext>
            </a:extLst>
          </p:cNvPr>
          <p:cNvSpPr/>
          <p:nvPr/>
        </p:nvSpPr>
        <p:spPr bwMode="auto">
          <a:xfrm flipH="1">
            <a:off x="5853295" y="3515637"/>
            <a:ext cx="1561464" cy="16961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fontScale="400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" name="화살표: 오른쪽 12">
            <a:extLst>
              <a:ext uri="{FF2B5EF4-FFF2-40B4-BE49-F238E27FC236}">
                <a16:creationId xmlns:a16="http://schemas.microsoft.com/office/drawing/2014/main" id="{8A4E4B67-4F03-9622-2BAA-7A9EF9FE6321}"/>
              </a:ext>
            </a:extLst>
          </p:cNvPr>
          <p:cNvSpPr/>
          <p:nvPr/>
        </p:nvSpPr>
        <p:spPr bwMode="auto">
          <a:xfrm flipH="1">
            <a:off x="6965681" y="3515637"/>
            <a:ext cx="1561464" cy="169615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fontScale="400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50040-EE53-A784-9531-1293545D448D}"/>
              </a:ext>
            </a:extLst>
          </p:cNvPr>
          <p:cNvSpPr txBox="1"/>
          <p:nvPr/>
        </p:nvSpPr>
        <p:spPr>
          <a:xfrm>
            <a:off x="7903636" y="3745025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#5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0668947-3D5C-3E5A-FA9B-65DBCE4A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8" y="3967353"/>
            <a:ext cx="6264696" cy="10140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0B3FE6-D15E-A83B-483D-0124C03C318C}"/>
              </a:ext>
            </a:extLst>
          </p:cNvPr>
          <p:cNvSpPr txBox="1"/>
          <p:nvPr/>
        </p:nvSpPr>
        <p:spPr>
          <a:xfrm>
            <a:off x="88236" y="3586016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Reading assignment (from textbook 807pg)</a:t>
            </a:r>
            <a:endParaRPr lang="ko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7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(7/7)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4282812" cy="1946511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>
                    <a:latin typeface="Times" pitchFamily="2" charset="0"/>
                  </a:rPr>
                  <a:t>Vanishing gradient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ko-KR" sz="1400" b="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sz="14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altLang="ko-KR" sz="1400" b="0" dirty="0"/>
                  <a:t>, small change of weights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b="0" dirty="0"/>
                  <a:t>Error signals are extinguished altogether as they are propagated back through the network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4282812" cy="1946511"/>
              </a:xfrm>
              <a:blipFill>
                <a:blip r:embed="rId2"/>
                <a:stretch>
                  <a:fillRect l="-1475" t="-1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05FC2D-0470-61E4-62F6-F2EB28766DBB}"/>
              </a:ext>
            </a:extLst>
          </p:cNvPr>
          <p:cNvGrpSpPr/>
          <p:nvPr/>
        </p:nvGrpSpPr>
        <p:grpSpPr>
          <a:xfrm>
            <a:off x="6012160" y="2067694"/>
            <a:ext cx="3003708" cy="1913864"/>
            <a:chOff x="5775893" y="2943902"/>
            <a:chExt cx="2873294" cy="205282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9E8E1FC-AD7A-F25A-E4E0-90D701AE3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893" y="3448916"/>
              <a:ext cx="2492429" cy="154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8E3F73-F6E5-0DAB-99AA-38E23784E287}"/>
                </a:ext>
              </a:extLst>
            </p:cNvPr>
            <p:cNvSpPr txBox="1"/>
            <p:nvPr/>
          </p:nvSpPr>
          <p:spPr>
            <a:xfrm>
              <a:off x="7203279" y="2943902"/>
              <a:ext cx="1445908" cy="2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출처</a:t>
              </a:r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Figure #7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07B409-64CC-386F-9ED4-BE8884208FC0}"/>
                </a:ext>
              </a:extLst>
            </p:cNvPr>
            <p:cNvSpPr txBox="1"/>
            <p:nvPr/>
          </p:nvSpPr>
          <p:spPr>
            <a:xfrm>
              <a:off x="5957646" y="4409701"/>
              <a:ext cx="2006076" cy="3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rPr>
                <a:t>Vanishing gradient</a:t>
              </a:r>
              <a:endParaRPr lang="ko-KR" altLang="en-US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3F5F0-A5BD-DBE5-CC38-2E39EF6C963D}"/>
                  </a:ext>
                </a:extLst>
              </p:cNvPr>
              <p:cNvSpPr txBox="1"/>
              <p:nvPr/>
            </p:nvSpPr>
            <p:spPr>
              <a:xfrm>
                <a:off x="247430" y="2770862"/>
                <a:ext cx="4900634" cy="53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3F5F0-A5BD-DBE5-CC38-2E39EF6C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0" y="2770862"/>
                <a:ext cx="4900634" cy="538994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7D219B-6D41-AEA0-AE00-E6CA5D6050AD}"/>
                  </a:ext>
                </a:extLst>
              </p:cNvPr>
              <p:cNvSpPr txBox="1"/>
              <p:nvPr/>
            </p:nvSpPr>
            <p:spPr>
              <a:xfrm>
                <a:off x="4355976" y="2182093"/>
                <a:ext cx="1803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7D219B-6D41-AEA0-AE00-E6CA5D60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182093"/>
                <a:ext cx="180373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F0124A4-EFE8-F629-8124-1B42F51077E6}"/>
              </a:ext>
            </a:extLst>
          </p:cNvPr>
          <p:cNvGrpSpPr/>
          <p:nvPr/>
        </p:nvGrpSpPr>
        <p:grpSpPr>
          <a:xfrm>
            <a:off x="4602269" y="679827"/>
            <a:ext cx="4506353" cy="1282040"/>
            <a:chOff x="425688" y="3781789"/>
            <a:chExt cx="4506353" cy="1282040"/>
          </a:xfrm>
        </p:grpSpPr>
        <p:pic>
          <p:nvPicPr>
            <p:cNvPr id="32" name="Picture 4" descr="vanishing gradient에 대한 이미지 검색결과">
              <a:extLst>
                <a:ext uri="{FF2B5EF4-FFF2-40B4-BE49-F238E27FC236}">
                  <a16:creationId xmlns:a16="http://schemas.microsoft.com/office/drawing/2014/main" id="{9E5E277C-19CF-9DB4-5CEF-9CA37C924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537" y="3781789"/>
              <a:ext cx="2628504" cy="1282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7563C89-6C14-746E-2E7D-2885DA014805}"/>
                    </a:ext>
                  </a:extLst>
                </p:cNvPr>
                <p:cNvSpPr/>
                <p:nvPr/>
              </p:nvSpPr>
              <p:spPr>
                <a:xfrm>
                  <a:off x="425688" y="4239560"/>
                  <a:ext cx="1430520" cy="4751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𝑆𝑖𝑔𝑚𝑜𝑖𝑑</m:t>
                            </m:r>
                            <m:r>
                              <a:rPr lang="en-US" altLang="ko-KR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≪1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7563C89-6C14-746E-2E7D-2885DA0148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88" y="4239560"/>
                  <a:ext cx="1430520" cy="4751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41CCFAB-3A79-6BAE-0360-9FA588D02735}"/>
                </a:ext>
              </a:extLst>
            </p:cNvPr>
            <p:cNvSpPr/>
            <p:nvPr/>
          </p:nvSpPr>
          <p:spPr bwMode="auto">
            <a:xfrm>
              <a:off x="4111301" y="4759812"/>
              <a:ext cx="805882" cy="1935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 fontScale="925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450"/>
                </a:spcAft>
              </a:pPr>
              <a:endParaRPr lang="ko-KR" altLang="en-US" sz="105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2BB9DDA-F726-4CE5-763C-3211ADF7C1A9}"/>
                </a:ext>
              </a:extLst>
            </p:cNvPr>
            <p:cNvSpPr/>
            <p:nvPr/>
          </p:nvSpPr>
          <p:spPr bwMode="auto">
            <a:xfrm>
              <a:off x="2408831" y="4731468"/>
              <a:ext cx="805882" cy="1935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 fontScale="925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450"/>
                </a:spcAft>
              </a:pPr>
              <a:endParaRPr lang="ko-KR" altLang="en-US" sz="105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36" name="직선 연결선 16">
              <a:extLst>
                <a:ext uri="{FF2B5EF4-FFF2-40B4-BE49-F238E27FC236}">
                  <a16:creationId xmlns:a16="http://schemas.microsoft.com/office/drawing/2014/main" id="{D6B78D61-68A7-4B06-1978-8CE804E9A5F6}"/>
                </a:ext>
              </a:extLst>
            </p:cNvPr>
            <p:cNvCxnSpPr>
              <a:cxnSpLocks/>
              <a:stCxn id="35" idx="1"/>
              <a:endCxn id="33" idx="3"/>
            </p:cNvCxnSpPr>
            <p:nvPr/>
          </p:nvCxnSpPr>
          <p:spPr>
            <a:xfrm flipH="1" flipV="1">
              <a:off x="1856208" y="4477125"/>
              <a:ext cx="670642" cy="282687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17">
              <a:extLst>
                <a:ext uri="{FF2B5EF4-FFF2-40B4-BE49-F238E27FC236}">
                  <a16:creationId xmlns:a16="http://schemas.microsoft.com/office/drawing/2014/main" id="{1E288350-63CF-342C-5C0D-598F8F102CE6}"/>
                </a:ext>
              </a:extLst>
            </p:cNvPr>
            <p:cNvCxnSpPr>
              <a:cxnSpLocks/>
              <a:stCxn id="34" idx="1"/>
              <a:endCxn id="33" idx="3"/>
            </p:cNvCxnSpPr>
            <p:nvPr/>
          </p:nvCxnSpPr>
          <p:spPr>
            <a:xfrm flipH="1" flipV="1">
              <a:off x="1856208" y="4477125"/>
              <a:ext cx="2373112" cy="311031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EB9C05-EE20-FEA4-A195-17DD7058C8FA}"/>
                  </a:ext>
                </a:extLst>
              </p:cNvPr>
              <p:cNvSpPr txBox="1"/>
              <p:nvPr/>
            </p:nvSpPr>
            <p:spPr>
              <a:xfrm>
                <a:off x="247430" y="3429526"/>
                <a:ext cx="5912284" cy="576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ko-KR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h𝑖𝑑𝑑𝑒𝑛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EB9C05-EE20-FEA4-A195-17DD7058C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0" y="3429526"/>
                <a:ext cx="5912284" cy="576376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3B5AD-CA6E-D513-67EB-41097FE79ADC}"/>
                  </a:ext>
                </a:extLst>
              </p:cNvPr>
              <p:cNvSpPr txBox="1"/>
              <p:nvPr/>
            </p:nvSpPr>
            <p:spPr>
              <a:xfrm>
                <a:off x="247430" y="4125572"/>
                <a:ext cx="7348906" cy="649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ko-KR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h𝑖𝑑𝑑𝑒𝑛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ko-KR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h𝑖𝑑𝑑𝑒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3B5AD-CA6E-D513-67EB-41097FE79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0" y="4125572"/>
                <a:ext cx="7348906" cy="6491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8754052-2C8E-CC46-B90D-B9248B9CE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28" y="2075907"/>
            <a:ext cx="3748506" cy="6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0871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Computation Graphs for 	    </a:t>
            </a:r>
          </a:p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2620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16.2 Computation Graphs for Deep Learning (1/4)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484712" cy="3888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/>
              <a:t>Basic idea of deep learning</a:t>
            </a:r>
            <a:endParaRPr lang="en-US" altLang="ko-Kore-KR" sz="2200" dirty="0">
              <a:latin typeface="Times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Represents </a:t>
            </a:r>
            <a:r>
              <a:rPr lang="en-US" altLang="ko-KR" sz="2000" b="0" dirty="0">
                <a:solidFill>
                  <a:srgbClr val="FF0000"/>
                </a:solidFill>
              </a:rPr>
              <a:t>hypotheses</a:t>
            </a:r>
            <a:r>
              <a:rPr lang="en-US" altLang="ko-KR" sz="2000" b="0" dirty="0"/>
              <a:t> as </a:t>
            </a:r>
            <a:r>
              <a:rPr lang="en-US" altLang="ko-KR" sz="2000" b="0" dirty="0">
                <a:solidFill>
                  <a:srgbClr val="FF0000"/>
                </a:solidFill>
              </a:rPr>
              <a:t>computation graphs </a:t>
            </a:r>
            <a:r>
              <a:rPr lang="en-US" altLang="ko-KR" sz="2000" b="0" dirty="0"/>
              <a:t>with </a:t>
            </a:r>
            <a:r>
              <a:rPr lang="en-US" altLang="ko-KR" sz="2000" b="0" dirty="0">
                <a:solidFill>
                  <a:srgbClr val="FF0000"/>
                </a:solidFill>
              </a:rPr>
              <a:t>tunable weights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Computes </a:t>
            </a:r>
            <a:r>
              <a:rPr lang="en-US" altLang="ko-KR" sz="2000" b="0" dirty="0">
                <a:solidFill>
                  <a:srgbClr val="FF0000"/>
                </a:solidFill>
              </a:rPr>
              <a:t>gradient</a:t>
            </a:r>
            <a:r>
              <a:rPr lang="en-US" altLang="ko-KR" sz="2000" b="0" dirty="0"/>
              <a:t> of the loss function </a:t>
            </a:r>
            <a:r>
              <a:rPr lang="en-US" altLang="ko-KR" sz="2000" b="0" dirty="0" err="1"/>
              <a:t>w.r.t.</a:t>
            </a:r>
            <a:r>
              <a:rPr lang="en-US" altLang="ko-KR" sz="2000" b="0" dirty="0"/>
              <a:t> those weights to fit the data</a:t>
            </a:r>
          </a:p>
          <a:p>
            <a:pPr marL="0" indent="0">
              <a:buNone/>
            </a:pPr>
            <a:endParaRPr lang="en-US" altLang="ko-KR" sz="1000" b="0" dirty="0"/>
          </a:p>
          <a:p>
            <a:pPr marL="0" indent="0">
              <a:buNone/>
            </a:pPr>
            <a:r>
              <a:rPr lang="en-US" altLang="ko-KR" sz="2000" dirty="0"/>
              <a:t>Input encoding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Boolean attributes</a:t>
            </a:r>
            <a:r>
              <a:rPr lang="en-US" altLang="ko-KR" sz="2000" b="0" dirty="0"/>
              <a:t>: true, false mapped to 1, 0 or +1, -1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Numeric attributes </a:t>
            </a:r>
            <a:r>
              <a:rPr lang="en-US" altLang="ko-KR" sz="2000" b="0" dirty="0"/>
              <a:t>(integer or real-valued): used as is or maybe scaled to fit within a fixed range (log scale)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Categorical attributes </a:t>
            </a:r>
            <a:r>
              <a:rPr lang="en-US" altLang="ko-KR" sz="2000" b="0" dirty="0"/>
              <a:t>with more than two values: </a:t>
            </a:r>
            <a:r>
              <a:rPr lang="en-US" altLang="ko-KR" sz="2000" b="0" dirty="0">
                <a:solidFill>
                  <a:srgbClr val="0000FF"/>
                </a:solidFill>
              </a:rPr>
              <a:t>one-hot encoding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Where {</a:t>
            </a:r>
            <a:r>
              <a:rPr lang="en-US" altLang="ko-KR" sz="1800" i="1" dirty="0"/>
              <a:t>French, Italian, Thai</a:t>
            </a:r>
            <a:r>
              <a:rPr lang="en-US" altLang="ko-KR" sz="1800" dirty="0"/>
              <a:t>} encodes </a:t>
            </a:r>
            <a:r>
              <a:rPr lang="en-US" altLang="ko-KR" sz="1800" i="1" dirty="0"/>
              <a:t>Thai</a:t>
            </a:r>
            <a:r>
              <a:rPr lang="en-US" altLang="ko-KR" sz="1800" dirty="0"/>
              <a:t> as 001 and encodes </a:t>
            </a:r>
            <a:r>
              <a:rPr lang="en-US" altLang="ko-KR" sz="1800" i="1" dirty="0"/>
              <a:t>French</a:t>
            </a:r>
            <a:r>
              <a:rPr lang="en-US" altLang="ko-KR" sz="1800" dirty="0"/>
              <a:t> as 100</a:t>
            </a:r>
          </a:p>
          <a:p>
            <a:pPr marL="0" indent="0">
              <a:buNone/>
            </a:pPr>
            <a:endParaRPr lang="en-US" altLang="ko-KR" sz="2000" b="0" dirty="0"/>
          </a:p>
        </p:txBody>
      </p:sp>
    </p:spTree>
    <p:extLst>
      <p:ext uri="{BB962C8B-B14F-4D97-AF65-F5344CB8AC3E}">
        <p14:creationId xmlns:p14="http://schemas.microsoft.com/office/powerpoint/2010/main" val="267762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16.2 Computation Graphs for Deep Learning (2/4)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236240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ore-KR" sz="2200" dirty="0"/>
              <a:t>Hidden layers</a:t>
            </a:r>
            <a:endParaRPr lang="en-US" sz="2200" dirty="0"/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Values computed at each layer of the network is a different </a:t>
            </a:r>
            <a:r>
              <a:rPr lang="en-US" altLang="ko-KR" sz="2000" b="0" dirty="0">
                <a:solidFill>
                  <a:srgbClr val="FF0000"/>
                </a:solidFill>
              </a:rPr>
              <a:t>representation</a:t>
            </a:r>
            <a:r>
              <a:rPr lang="en-US" altLang="ko-KR" sz="2000" b="0" dirty="0"/>
              <a:t> for the input x</a:t>
            </a:r>
          </a:p>
          <a:p>
            <a:pPr lvl="1">
              <a:buFont typeface="Wingdings" pitchFamily="2" charset="2"/>
              <a:buChar char="§"/>
            </a:pPr>
            <a:endParaRPr lang="en-US" altLang="ko-Kore-KR" sz="1800" dirty="0"/>
          </a:p>
          <a:p>
            <a:pPr marL="457200" lvl="1" indent="0">
              <a:buNone/>
            </a:pPr>
            <a:r>
              <a:rPr lang="en-US" altLang="ko-Kore-KR" sz="1600" b="1" dirty="0"/>
              <a:t>Example:</a:t>
            </a:r>
            <a:r>
              <a:rPr lang="en-US" altLang="ko-Kore-KR" sz="1600" dirty="0"/>
              <a:t> </a:t>
            </a:r>
            <a:r>
              <a:rPr lang="en-US" altLang="ko-KR" sz="1600" dirty="0"/>
              <a:t>a network learning to recognize complex objects in images may form internal layers that detect useful subunits: edges, corners, ellipses, eyes, faces—cats</a:t>
            </a:r>
            <a:endParaRPr lang="en-US" altLang="ko-Kore-KR" sz="1600" dirty="0"/>
          </a:p>
        </p:txBody>
      </p:sp>
      <p:pic>
        <p:nvPicPr>
          <p:cNvPr id="4" name="Picture 2" descr="What is a «hidden layer» of a neural network? - Dmitry.AI">
            <a:extLst>
              <a:ext uri="{FF2B5EF4-FFF2-40B4-BE49-F238E27FC236}">
                <a16:creationId xmlns:a16="http://schemas.microsoft.com/office/drawing/2014/main" id="{C9DF600A-DB5C-D322-021C-17D6BAEE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208" y="771550"/>
            <a:ext cx="4553892" cy="37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33EF8-E30C-1821-95E8-A89545E81F3C}"/>
              </a:ext>
            </a:extLst>
          </p:cNvPr>
          <p:cNvSpPr txBox="1"/>
          <p:nvPr/>
        </p:nvSpPr>
        <p:spPr>
          <a:xfrm>
            <a:off x="4462652" y="4567436"/>
            <a:ext cx="2594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#8</a:t>
            </a:r>
          </a:p>
        </p:txBody>
      </p:sp>
    </p:spTree>
    <p:extLst>
      <p:ext uri="{BB962C8B-B14F-4D97-AF65-F5344CB8AC3E}">
        <p14:creationId xmlns:p14="http://schemas.microsoft.com/office/powerpoint/2010/main" val="129715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16.2 Computation Graphs for Deep Learning (3/4)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484712" cy="388843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/>
                  <a:t>Output layers and loss functions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R" sz="2000" b="0" dirty="0"/>
                  <a:t>Categorical attributes with more than two values: </a:t>
                </a:r>
                <a:r>
                  <a:rPr lang="en-US" altLang="ko-KR" sz="2000" b="0" dirty="0">
                    <a:solidFill>
                      <a:srgbClr val="0000FF"/>
                    </a:solidFill>
                  </a:rPr>
                  <a:t>one-hot encoding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Where {</a:t>
                </a:r>
                <a:r>
                  <a:rPr lang="en-US" altLang="ko-KR" sz="1800" i="1" dirty="0"/>
                  <a:t>sun, rain, cloud, snow</a:t>
                </a:r>
                <a:r>
                  <a:rPr lang="en-US" altLang="ko-KR" sz="1800" dirty="0"/>
                  <a:t>} encodes </a:t>
                </a:r>
                <a:r>
                  <a:rPr lang="en-US" altLang="ko-KR" sz="1800" i="1" dirty="0"/>
                  <a:t>cloud</a:t>
                </a:r>
                <a:r>
                  <a:rPr lang="en-US" altLang="ko-KR" sz="1800" dirty="0"/>
                  <a:t> as 0010 and encodes </a:t>
                </a:r>
                <a:r>
                  <a:rPr lang="en-US" altLang="ko-KR" sz="1800" i="1" dirty="0"/>
                  <a:t>sun</a:t>
                </a:r>
                <a:r>
                  <a:rPr lang="en-US" altLang="ko-KR" sz="1800" dirty="0"/>
                  <a:t> as 1000</a:t>
                </a:r>
                <a:endParaRPr lang="en-US" altLang="ko-Kore-KR" sz="18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ore-KR" sz="2000" b="0" dirty="0"/>
                  <a:t>Minimizing the </a:t>
                </a:r>
                <a:r>
                  <a:rPr lang="en-US" altLang="ko-Kore-KR" sz="2000" b="0" dirty="0">
                    <a:solidFill>
                      <a:srgbClr val="0000FF"/>
                    </a:solidFill>
                  </a:rPr>
                  <a:t>cross-entropy</a:t>
                </a:r>
                <a:r>
                  <a:rPr lang="en-US" altLang="ko-Kore-KR" sz="2000" b="0" dirty="0"/>
                  <a:t> loss </a:t>
                </a:r>
                <a14:m>
                  <m:oMath xmlns:m="http://schemas.openxmlformats.org/officeDocument/2006/math">
                    <m:r>
                      <a:rPr lang="en-US" altLang="ko-Kore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altLang="ko-Kore-KR" sz="2000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Measure of dissimilarity between two distributions </a:t>
                </a:r>
                <a:r>
                  <a:rPr lang="en-US" altLang="ko-KR" sz="1800" i="1" dirty="0"/>
                  <a:t>P</a:t>
                </a:r>
                <a:r>
                  <a:rPr lang="en-US" altLang="ko-KR" sz="1800" dirty="0"/>
                  <a:t> and </a:t>
                </a:r>
                <a:r>
                  <a:rPr lang="en-US" altLang="ko-KR" sz="1800" i="1" dirty="0"/>
                  <a:t>Q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ore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ore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ore-KR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</m:e>
                    </m:d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en-US" altLang="ko-KR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nary>
                  </m:oMath>
                </a14:m>
                <a:endParaRPr lang="en-US" altLang="ko-Kore-KR" sz="1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i="1" dirty="0"/>
                  <a:t>P</a:t>
                </a:r>
                <a:r>
                  <a:rPr lang="en-US" altLang="ko-Kore-KR" sz="1800" dirty="0"/>
                  <a:t>: true distribution over training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ore-KR" sz="1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i="1" dirty="0"/>
                  <a:t>Q</a:t>
                </a:r>
                <a:r>
                  <a:rPr lang="en-US" altLang="ko-Kore-KR" sz="1800" dirty="0"/>
                  <a:t>: predictive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𝐖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ore-KR" sz="18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dirty="0"/>
                  <a:t>Equivalent to minimizing </a:t>
                </a:r>
                <a:r>
                  <a:rPr lang="en-US" altLang="ko-Kore-KR" sz="1800" dirty="0">
                    <a:solidFill>
                      <a:srgbClr val="0000FF"/>
                    </a:solidFill>
                  </a:rPr>
                  <a:t>n</a:t>
                </a:r>
                <a:r>
                  <a:rPr lang="en-US" altLang="ko-KR" sz="1800" dirty="0">
                    <a:solidFill>
                      <a:srgbClr val="0000FF"/>
                    </a:solidFill>
                  </a:rPr>
                  <a:t>egative log likelihood</a:t>
                </a:r>
                <a:endParaRPr lang="en-US" altLang="ko-Kore-KR" sz="18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altLang="ko-KR" sz="20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484712" cy="3888432"/>
              </a:xfrm>
              <a:blipFill>
                <a:blip r:embed="rId2"/>
                <a:stretch>
                  <a:fillRect l="-746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20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748883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FFFFFF"/>
              </a:buClr>
              <a:buSzPts val="3000"/>
            </a:pPr>
            <a:r>
              <a:rPr lang="en-US" altLang="ko-KR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:</a:t>
            </a:r>
            <a:r>
              <a:rPr lang="ko-KR" alt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NN and Softmax - Andrea Perlato">
            <a:extLst>
              <a:ext uri="{FF2B5EF4-FFF2-40B4-BE49-F238E27FC236}">
                <a16:creationId xmlns:a16="http://schemas.microsoft.com/office/drawing/2014/main" id="{D8FE05B1-1250-66D6-A36B-6C7FB0F0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83718"/>
            <a:ext cx="5131992" cy="1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16.2 Computation Graphs for Deep Learning (4/4)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484712" cy="388843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/>
                  <a:t>Output layers and loss functions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R" sz="2000" b="0" dirty="0"/>
                  <a:t>Need to be able to interpret the output of the network as a probability 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Example: classifiers used for object recognition need to recognize thousands of categories of objects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dirty="0"/>
                  <a:t>Use </a:t>
                </a:r>
                <a:r>
                  <a:rPr lang="en-US" altLang="ko-Kore-KR" sz="1800" dirty="0" err="1">
                    <a:solidFill>
                      <a:srgbClr val="FF0000"/>
                    </a:solidFill>
                  </a:rPr>
                  <a:t>softmax</a:t>
                </a:r>
                <a:r>
                  <a:rPr lang="en-US" altLang="ko-Kore-KR" sz="1800" dirty="0"/>
                  <a:t> layer:   </a:t>
                </a:r>
                <a:r>
                  <a:rPr lang="en-US" altLang="ko-Kore-KR" sz="1600" dirty="0"/>
                  <a:t>	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ore-KR" sz="1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ko-Kore-KR" sz="1800" smtClean="0"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altLang="ko-Kore-KR" sz="18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800" b="1">
                          <a:latin typeface="Cambria Math" panose="02040503050406030204" pitchFamily="18" charset="0"/>
                        </a:rPr>
                        <m:t>𝐢𝐧</m:t>
                      </m:r>
                      <m:r>
                        <a:rPr lang="en-US" altLang="ko-KR" sz="1800" b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800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ore-KR" sz="1800" dirty="0"/>
              </a:p>
              <a:p>
                <a:pPr marL="0" indent="0">
                  <a:buNone/>
                </a:pPr>
                <a:endParaRPr lang="en-US" altLang="ko-KR" sz="2000" b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484712" cy="3888432"/>
              </a:xfrm>
              <a:blipFill>
                <a:blip r:embed="rId3"/>
                <a:stretch>
                  <a:fillRect l="-746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D2EC0C-61F5-324B-E97E-1F0D3C37B975}"/>
              </a:ext>
            </a:extLst>
          </p:cNvPr>
          <p:cNvSpPr txBox="1"/>
          <p:nvPr/>
        </p:nvSpPr>
        <p:spPr>
          <a:xfrm>
            <a:off x="7452320" y="4095962"/>
            <a:ext cx="1117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#9</a:t>
            </a:r>
          </a:p>
        </p:txBody>
      </p:sp>
    </p:spTree>
    <p:extLst>
      <p:ext uri="{BB962C8B-B14F-4D97-AF65-F5344CB8AC3E}">
        <p14:creationId xmlns:p14="http://schemas.microsoft.com/office/powerpoint/2010/main" val="161849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 Networks </a:t>
            </a:r>
          </a:p>
        </p:txBody>
      </p:sp>
    </p:spTree>
    <p:extLst>
      <p:ext uri="{BB962C8B-B14F-4D97-AF65-F5344CB8AC3E}">
        <p14:creationId xmlns:p14="http://schemas.microsoft.com/office/powerpoint/2010/main" val="39555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(1/7)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964432" cy="3888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ore-KR" sz="2200" dirty="0"/>
              <a:t>Motivation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Image not a simple vector since </a:t>
            </a:r>
            <a:r>
              <a:rPr lang="en-US" altLang="ko-KR" sz="2000" b="0" dirty="0">
                <a:solidFill>
                  <a:srgbClr val="FF0000"/>
                </a:solidFill>
              </a:rPr>
              <a:t>adjacency</a:t>
            </a:r>
            <a:r>
              <a:rPr lang="en-US" altLang="ko-KR" sz="2000" b="0" dirty="0"/>
              <a:t> of pixels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A network with </a:t>
            </a:r>
            <a:r>
              <a:rPr lang="en-US" altLang="ko-KR" sz="1600" dirty="0">
                <a:solidFill>
                  <a:srgbClr val="0000FF"/>
                </a:solidFill>
              </a:rPr>
              <a:t>fully connected layers </a:t>
            </a:r>
            <a:r>
              <a:rPr lang="en-US" altLang="ko-KR" sz="1600" dirty="0"/>
              <a:t>= training with randomly permuted pixels (</a:t>
            </a:r>
            <a:r>
              <a:rPr lang="en-US" altLang="ko-KR" sz="1600" dirty="0">
                <a:solidFill>
                  <a:srgbClr val="0000FF"/>
                </a:solidFill>
              </a:rPr>
              <a:t>no locality</a:t>
            </a:r>
            <a:r>
              <a:rPr lang="en-US" altLang="ko-KR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ore-KR" sz="1600" dirty="0"/>
              <a:t>Vast parameter space with huge computational budget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ore-KR" sz="1600" dirty="0"/>
              <a:t>Solution: each </a:t>
            </a:r>
            <a:r>
              <a:rPr lang="en-US" altLang="ko-KR" sz="1600" dirty="0"/>
              <a:t>hidden unit receives input from only </a:t>
            </a:r>
            <a:r>
              <a:rPr lang="en-US" altLang="ko-KR" sz="1600" dirty="0">
                <a:solidFill>
                  <a:srgbClr val="0000FF"/>
                </a:solidFill>
              </a:rPr>
              <a:t>a small, local region of the image </a:t>
            </a:r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>
                <a:solidFill>
                  <a:srgbClr val="FF0000"/>
                </a:solidFill>
              </a:rPr>
              <a:t>Spatial invariance</a:t>
            </a:r>
            <a:endParaRPr lang="en-US" altLang="ko-KR" sz="20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Detect the </a:t>
            </a:r>
            <a:r>
              <a:rPr lang="en-US" altLang="ko-KR" sz="1600" dirty="0">
                <a:solidFill>
                  <a:srgbClr val="0000FF"/>
                </a:solidFill>
              </a:rPr>
              <a:t>same feature</a:t>
            </a:r>
            <a:r>
              <a:rPr lang="en-US" altLang="ko-KR" sz="1600" dirty="0"/>
              <a:t> wherever it appear in the image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Weight sharing</a:t>
            </a:r>
            <a:r>
              <a:rPr lang="en-US" altLang="ko-KR" sz="1600" dirty="0"/>
              <a:t>: Weights connecting a local region to a unit in the hidden layer to be the same for each hidden unit</a:t>
            </a:r>
            <a:endParaRPr lang="en-US" altLang="ko-Kore-KR" sz="1600" dirty="0"/>
          </a:p>
          <a:p>
            <a:pPr marL="0" indent="0">
              <a:buNone/>
            </a:pPr>
            <a:endParaRPr lang="en-US" altLang="ko-KR" sz="2000" b="0" dirty="0"/>
          </a:p>
        </p:txBody>
      </p:sp>
      <p:pic>
        <p:nvPicPr>
          <p:cNvPr id="41" name="Picture 2" descr="Day 5: Convolutional Neural Networks Tutorial | Bogdan Penkovsky, PhD">
            <a:extLst>
              <a:ext uri="{FF2B5EF4-FFF2-40B4-BE49-F238E27FC236}">
                <a16:creationId xmlns:a16="http://schemas.microsoft.com/office/drawing/2014/main" id="{8B292DFA-1413-B533-C6C1-B8940EDD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73" y="1995686"/>
            <a:ext cx="2993261" cy="127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35B2EA2-B1CB-D8C9-1D1B-4E233A1B744F}"/>
              </a:ext>
            </a:extLst>
          </p:cNvPr>
          <p:cNvCxnSpPr/>
          <p:nvPr/>
        </p:nvCxnSpPr>
        <p:spPr>
          <a:xfrm>
            <a:off x="6784536" y="317545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B51BA5-4BB7-02C1-9A66-350586D86FAC}"/>
              </a:ext>
            </a:extLst>
          </p:cNvPr>
          <p:cNvSpPr txBox="1"/>
          <p:nvPr/>
        </p:nvSpPr>
        <p:spPr>
          <a:xfrm>
            <a:off x="6567169" y="3535490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Cat</a:t>
            </a:r>
            <a:endParaRPr lang="ko-Kore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BCA5D97-9145-BBA6-C4B8-EC401A406553}"/>
              </a:ext>
            </a:extLst>
          </p:cNvPr>
          <p:cNvCxnSpPr/>
          <p:nvPr/>
        </p:nvCxnSpPr>
        <p:spPr>
          <a:xfrm>
            <a:off x="8523617" y="317545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D254E4-C916-F7BE-A39D-C789389EB81F}"/>
              </a:ext>
            </a:extLst>
          </p:cNvPr>
          <p:cNvSpPr txBox="1"/>
          <p:nvPr/>
        </p:nvSpPr>
        <p:spPr>
          <a:xfrm>
            <a:off x="8306250" y="3535490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Cat</a:t>
            </a:r>
            <a:endParaRPr lang="ko-Kore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BF81D1-84D0-0DB8-8B6E-8056148E791B}"/>
              </a:ext>
            </a:extLst>
          </p:cNvPr>
          <p:cNvSpPr txBox="1"/>
          <p:nvPr/>
        </p:nvSpPr>
        <p:spPr>
          <a:xfrm>
            <a:off x="6935250" y="425885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Spatial invariance</a:t>
            </a:r>
            <a:endParaRPr lang="ko-Kore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28F666-26FB-2EF8-411C-2B27E004C37E}"/>
              </a:ext>
            </a:extLst>
          </p:cNvPr>
          <p:cNvSpPr txBox="1"/>
          <p:nvPr/>
        </p:nvSpPr>
        <p:spPr>
          <a:xfrm>
            <a:off x="7530765" y="35442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=</a:t>
            </a:r>
            <a:endParaRPr lang="ko-Kore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12A6F0D-22E8-2B66-3580-24F3B964A807}"/>
              </a:ext>
            </a:extLst>
          </p:cNvPr>
          <p:cNvCxnSpPr/>
          <p:nvPr/>
        </p:nvCxnSpPr>
        <p:spPr>
          <a:xfrm>
            <a:off x="7673593" y="3851990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processing with convolution kernel in HTML5 canvas | Develop Paper">
            <a:extLst>
              <a:ext uri="{FF2B5EF4-FFF2-40B4-BE49-F238E27FC236}">
                <a16:creationId xmlns:a16="http://schemas.microsoft.com/office/drawing/2014/main" id="{DB3FB8C1-1DFC-9E5B-DB54-D1FE5C52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99542"/>
            <a:ext cx="3239855" cy="40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(2/7)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532384" cy="3888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/>
              <a:t>Kernel and Convolution</a:t>
            </a:r>
            <a:endParaRPr lang="en-US" altLang="ko-Kore-KR" sz="2200" dirty="0"/>
          </a:p>
          <a:p>
            <a:pPr>
              <a:buFont typeface="Wingdings" pitchFamily="2" charset="2"/>
              <a:buChar char="Ø"/>
            </a:pPr>
            <a:r>
              <a:rPr lang="en-US" altLang="ko-KR" sz="2000" dirty="0">
                <a:solidFill>
                  <a:srgbClr val="0000FF"/>
                </a:solidFill>
              </a:rPr>
              <a:t>Kernel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 pattern of weights that is replicated across multiple local regions </a:t>
            </a:r>
          </a:p>
          <a:p>
            <a:pPr>
              <a:buFont typeface="Wingdings" pitchFamily="2" charset="2"/>
              <a:buChar char="Ø"/>
            </a:pPr>
            <a:r>
              <a:rPr lang="en-US" altLang="ko-Kore-KR" sz="2000" dirty="0">
                <a:solidFill>
                  <a:srgbClr val="0000FF"/>
                </a:solidFill>
              </a:rPr>
              <a:t>Convolution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Process of applying the kernel to the pixels of the image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i.e. slide over the  image spatially, to find shift-invariant patterns </a:t>
            </a:r>
          </a:p>
          <a:p>
            <a:pPr marL="457200" lvl="1" indent="0">
              <a:buNone/>
            </a:pPr>
            <a:endParaRPr lang="en-US" altLang="ko-Kore-KR" dirty="0"/>
          </a:p>
          <a:p>
            <a:pPr marL="0" indent="0">
              <a:buNone/>
            </a:pPr>
            <a:endParaRPr lang="en-US" altLang="ko-KR" sz="2000" b="0" dirty="0"/>
          </a:p>
        </p:txBody>
      </p:sp>
    </p:spTree>
    <p:extLst>
      <p:ext uri="{BB962C8B-B14F-4D97-AF65-F5344CB8AC3E}">
        <p14:creationId xmlns:p14="http://schemas.microsoft.com/office/powerpoint/2010/main" val="349081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17987-801A-56CA-3380-F7EC2F20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7" y="1271306"/>
            <a:ext cx="5544181" cy="2161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AF445-A54B-8863-E036-95DCAC26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9" y="3706707"/>
            <a:ext cx="3139202" cy="108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3D9229-0617-30D3-02EA-638496D0E676}"/>
                  </a:ext>
                </a:extLst>
              </p:cNvPr>
              <p:cNvSpPr txBox="1"/>
              <p:nvPr/>
            </p:nvSpPr>
            <p:spPr>
              <a:xfrm>
                <a:off x="1000923" y="3929249"/>
                <a:ext cx="25202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Receptive field grows exponentially with depth!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m:t>𝑙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바른고딕" panose="020B0603020101020101" pitchFamily="34" charset="-127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바른고딕" panose="020B0603020101020101" pitchFamily="34" charset="-127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바른고딕" panose="020B0603020101020101" pitchFamily="34" charset="-127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400" b="0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Where </a:t>
                </a:r>
                <a:r>
                  <a:rPr lang="en-US" altLang="ko-KR" sz="1400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m</a:t>
                </a:r>
                <a:r>
                  <a:rPr lang="en-US" altLang="ko-KR" sz="14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is the number of layers</a:t>
                </a:r>
                <a:endParaRPr lang="ko-KR" altLang="en-US" sz="1400" dirty="0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3D9229-0617-30D3-02EA-638496D0E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23" y="3929249"/>
                <a:ext cx="2520280" cy="954107"/>
              </a:xfrm>
              <a:prstGeom prst="rect">
                <a:avLst/>
              </a:prstGeom>
              <a:blipFill>
                <a:blip r:embed="rId4"/>
                <a:stretch>
                  <a:fillRect l="-503" b="-3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A333EB3B-E064-68CF-6493-E7A9776A1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320" y="1050879"/>
            <a:ext cx="2634039" cy="23042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924A46-151C-4BC7-F043-968FE352C1FE}"/>
              </a:ext>
            </a:extLst>
          </p:cNvPr>
          <p:cNvSpPr txBox="1"/>
          <p:nvPr/>
        </p:nvSpPr>
        <p:spPr>
          <a:xfrm>
            <a:off x="7882231" y="336488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2719A-8329-8F86-BC64-F39D3F87189C}"/>
              </a:ext>
            </a:extLst>
          </p:cNvPr>
          <p:cNvSpPr txBox="1"/>
          <p:nvPr/>
        </p:nvSpPr>
        <p:spPr>
          <a:xfrm>
            <a:off x="7223273" y="1033361"/>
            <a:ext cx="175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Feature map</a:t>
            </a:r>
            <a:endParaRPr lang="ko-KR" altLang="en-US" sz="1400" dirty="0">
              <a:solidFill>
                <a:srgbClr val="0000FF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50A73-EBA5-3A5C-2169-B31AE4ED3BCD}"/>
              </a:ext>
            </a:extLst>
          </p:cNvPr>
          <p:cNvSpPr txBox="1"/>
          <p:nvPr/>
        </p:nvSpPr>
        <p:spPr>
          <a:xfrm>
            <a:off x="6405525" y="4780578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(3/7)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Convolutional operation 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2200" dirty="0"/>
              <a:t>Receptive field </a:t>
            </a:r>
            <a:r>
              <a:rPr lang="en-US" altLang="ko-KR" sz="1800" b="0" dirty="0"/>
              <a:t>(shown in red)</a:t>
            </a:r>
            <a:endParaRPr lang="en-US" altLang="ko-KR" sz="2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3DC7A-7D62-5971-5B13-D336B15CAF9D}"/>
              </a:ext>
            </a:extLst>
          </p:cNvPr>
          <p:cNvSpPr txBox="1"/>
          <p:nvPr/>
        </p:nvSpPr>
        <p:spPr>
          <a:xfrm>
            <a:off x="4959602" y="3281150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#9</a:t>
            </a:r>
          </a:p>
        </p:txBody>
      </p:sp>
    </p:spTree>
    <p:extLst>
      <p:ext uri="{BB962C8B-B14F-4D97-AF65-F5344CB8AC3E}">
        <p14:creationId xmlns:p14="http://schemas.microsoft.com/office/powerpoint/2010/main" val="1662816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(4/7)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sz="2200" dirty="0"/>
              <a:t>Pooling and down-sampling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ore-KR" sz="2000" dirty="0">
                <a:solidFill>
                  <a:srgbClr val="0000FF"/>
                </a:solidFill>
              </a:rPr>
              <a:t>Pooling layer</a:t>
            </a:r>
            <a:endParaRPr lang="en-US" altLang="ko-Kore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Summarizes a set of adjacent units with a single value to </a:t>
            </a:r>
            <a:r>
              <a:rPr lang="en-US" altLang="ko-KR" sz="1800" dirty="0">
                <a:solidFill>
                  <a:srgbClr val="FF0000"/>
                </a:solidFill>
              </a:rPr>
              <a:t>down-sample</a:t>
            </a:r>
            <a:r>
              <a:rPr lang="en-US" altLang="ko-KR" sz="1800" dirty="0"/>
              <a:t> 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Reduces the number of weights required in subsequent layers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Max pooling, average pooling, min pooling, L2-norm pooling,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2FD40-C527-974B-87EC-3889921D30AD}"/>
              </a:ext>
            </a:extLst>
          </p:cNvPr>
          <p:cNvSpPr txBox="1"/>
          <p:nvPr/>
        </p:nvSpPr>
        <p:spPr>
          <a:xfrm>
            <a:off x="7255834" y="4515966"/>
            <a:ext cx="1157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#12</a:t>
            </a:r>
          </a:p>
        </p:txBody>
      </p:sp>
      <p:pic>
        <p:nvPicPr>
          <p:cNvPr id="5" name="Picture 2" descr="9: Example for the max-pooling and the average-pooling with a filter... |  Download Scientific Diagram">
            <a:extLst>
              <a:ext uri="{FF2B5EF4-FFF2-40B4-BE49-F238E27FC236}">
                <a16:creationId xmlns:a16="http://schemas.microsoft.com/office/drawing/2014/main" id="{B3EF0853-A9FA-6516-67E1-69382F2F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90" y="3183189"/>
            <a:ext cx="5951636" cy="176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(5/7)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sz="2200" dirty="0"/>
              <a:t>Total structure of </a:t>
            </a:r>
            <a:r>
              <a:rPr lang="en-US" altLang="ko-Kore-KR" sz="2200" dirty="0" err="1"/>
              <a:t>ConvNet</a:t>
            </a:r>
            <a:r>
              <a:rPr lang="en-US" altLang="ko-Kore-KR" sz="2200" dirty="0"/>
              <a:t> (CNN)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Convolution layer, subsampling (pooling) layer, fully-connected layer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Feature maps, dimension reduction,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89ED-E05D-9EBC-8703-DEC37541119F}"/>
              </a:ext>
            </a:extLst>
          </p:cNvPr>
          <p:cNvSpPr txBox="1"/>
          <p:nvPr/>
        </p:nvSpPr>
        <p:spPr>
          <a:xfrm>
            <a:off x="7052503" y="4725641"/>
            <a:ext cx="197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#13</a:t>
            </a:r>
          </a:p>
        </p:txBody>
      </p:sp>
      <p:pic>
        <p:nvPicPr>
          <p:cNvPr id="5" name="Picture 2" descr="Architecture of LeCun et al. (1998)'s LeNet-5 convolutional neural... |  Download Scientific Diagram">
            <a:extLst>
              <a:ext uri="{FF2B5EF4-FFF2-40B4-BE49-F238E27FC236}">
                <a16:creationId xmlns:a16="http://schemas.microsoft.com/office/drawing/2014/main" id="{220BF2BC-4338-8967-328C-3E25ACB2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19395"/>
            <a:ext cx="6924410" cy="18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3C0D4-1346-66B2-56C8-7F3B930EAE17}"/>
              </a:ext>
            </a:extLst>
          </p:cNvPr>
          <p:cNvSpPr txBox="1"/>
          <p:nvPr/>
        </p:nvSpPr>
        <p:spPr>
          <a:xfrm>
            <a:off x="2635241" y="4583300"/>
            <a:ext cx="431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CNN for recognizing the character image “A”</a:t>
            </a:r>
            <a:r>
              <a:rPr lang="ko-KR" altLang="en-US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200" dirty="0" err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LeCun</a:t>
            </a:r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et al., 1998)</a:t>
            </a:r>
            <a:endParaRPr lang="ko-KR" altLang="en-US" sz="12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839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(6/7)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sz="2200" dirty="0"/>
              <a:t>Tensor operations in CNNs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ore-KR" sz="2000" dirty="0">
                <a:solidFill>
                  <a:srgbClr val="0000FF"/>
                </a:solidFill>
              </a:rPr>
              <a:t>Tensor</a:t>
            </a:r>
            <a:r>
              <a:rPr lang="en-US" altLang="ko-Kore-KR" sz="2000" b="0" dirty="0"/>
              <a:t>: </a:t>
            </a:r>
            <a:r>
              <a:rPr lang="en-US" altLang="ko-KR" sz="2000" b="0" dirty="0"/>
              <a:t>multidimensional arrays of any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FF0000"/>
                </a:solidFill>
              </a:rPr>
              <a:t>Vectors </a:t>
            </a:r>
            <a:r>
              <a:rPr lang="en-US" altLang="ko-KR" sz="1800" dirty="0"/>
              <a:t>(one-dimensional) and </a:t>
            </a:r>
            <a:r>
              <a:rPr lang="en-US" altLang="ko-KR" sz="1800" dirty="0">
                <a:solidFill>
                  <a:srgbClr val="FF0000"/>
                </a:solidFill>
              </a:rPr>
              <a:t>matrices </a:t>
            </a:r>
            <a:r>
              <a:rPr lang="en-US" altLang="ko-KR" sz="1800" dirty="0"/>
              <a:t>(two-dimensional) tensors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ore-KR" sz="1800" dirty="0"/>
              <a:t>Image: (H, W, D) 3D tensor shape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ore-KR" sz="1800" dirty="0"/>
              <a:t>GPU, TPU make </a:t>
            </a:r>
            <a:r>
              <a:rPr lang="en-US" altLang="ko-KR" sz="1800" dirty="0"/>
              <a:t>available a high degree of </a:t>
            </a:r>
            <a:r>
              <a:rPr lang="en-US" altLang="ko-KR" sz="1800" dirty="0">
                <a:solidFill>
                  <a:srgbClr val="FF0000"/>
                </a:solidFill>
              </a:rPr>
              <a:t>parallelism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ore-KR" sz="2000" dirty="0"/>
              <a:t>Example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ore-KR" sz="1800" dirty="0"/>
              <a:t>Training a </a:t>
            </a:r>
            <a:r>
              <a:rPr lang="en-US" altLang="ko-KR" sz="1800" dirty="0"/>
              <a:t>256×256 RGB </a:t>
            </a:r>
            <a:r>
              <a:rPr lang="en-US" altLang="ko-Kore-KR" sz="1800" dirty="0"/>
              <a:t>image with mini batch size of 64</a:t>
            </a:r>
          </a:p>
          <a:p>
            <a:pPr marL="457200" lvl="1" indent="0">
              <a:buNone/>
            </a:pPr>
            <a:r>
              <a:rPr lang="en-US" altLang="ko-Kore-KR" sz="1800" dirty="0"/>
              <a:t>	: 4D tensor of tensor size </a:t>
            </a:r>
            <a:r>
              <a:rPr lang="en-US" altLang="ko-KR" sz="1800" dirty="0"/>
              <a:t>256×256×3×64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Apply 96 kernels of size 5×5×3 with a stride of 2</a:t>
            </a:r>
          </a:p>
          <a:p>
            <a:pPr marL="457200" lvl="1" indent="0">
              <a:buNone/>
            </a:pPr>
            <a:r>
              <a:rPr lang="en-US" altLang="ko-KR" sz="1800" dirty="0"/>
              <a:t>	: output tensor of size 128×128×96×64 </a:t>
            </a:r>
            <a:endParaRPr lang="en-US" altLang="ko-Kore-KR" sz="1800" dirty="0"/>
          </a:p>
        </p:txBody>
      </p:sp>
      <p:pic>
        <p:nvPicPr>
          <p:cNvPr id="4" name="Picture 2" descr="파이썬으로 딥러닝 입문- tensor : 네이버 블로그">
            <a:extLst>
              <a:ext uri="{FF2B5EF4-FFF2-40B4-BE49-F238E27FC236}">
                <a16:creationId xmlns:a16="http://schemas.microsoft.com/office/drawing/2014/main" id="{2E640A14-BF20-7930-BDF4-0BA306A81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8" t="6283"/>
          <a:stretch/>
        </p:blipFill>
        <p:spPr bwMode="auto">
          <a:xfrm>
            <a:off x="7524328" y="1862669"/>
            <a:ext cx="1211904" cy="250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2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16.3 Convolutional Networks (7/7)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ko-Kore-KR" sz="2200" dirty="0"/>
                  <a:t>Residual networks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An approach to building very deep networks that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avoid the problem of vanishing gradients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Key idea of residual networks is that a layer should perturb the representation from the previous layer rather than replace it entirely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ore-KR" sz="1800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ore-KR" sz="1800" dirty="0"/>
                  <a:t> is </a:t>
                </a:r>
                <a:r>
                  <a:rPr lang="en-US" altLang="ko-Kore-KR" sz="1800" i="1" dirty="0" err="1"/>
                  <a:t>i</a:t>
                </a:r>
                <a:r>
                  <a:rPr lang="en-US" altLang="ko-Kore-KR" sz="1800" dirty="0" err="1"/>
                  <a:t>th</a:t>
                </a:r>
                <a:r>
                  <a:rPr lang="en-US" altLang="ko-Kore-KR" sz="1800" dirty="0"/>
                  <a:t> activation functions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smtClean="0">
                        <a:latin typeface="Cambria Math" panose="02040503050406030204" pitchFamily="18" charset="0"/>
                      </a:rPr>
                      <m:t>𝐕𝐠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</a:rPr>
                          <m:t>𝐖𝐳</m:t>
                        </m:r>
                      </m:e>
                    </m:d>
                  </m:oMath>
                </a14:m>
                <a:endParaRPr lang="en-US" altLang="ko-Kore-KR" sz="18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a general-purpose tool that makes deep networks </a:t>
                </a:r>
              </a:p>
              <a:p>
                <a:pPr marL="457200" lvl="1" indent="0">
                  <a:buNone/>
                </a:pPr>
                <a:r>
                  <a:rPr lang="ko-KR" altLang="en-US" sz="1800" dirty="0"/>
                  <a:t>     </a:t>
                </a:r>
                <a:r>
                  <a:rPr lang="en-US" altLang="ko-KR" sz="1800" dirty="0"/>
                  <a:t>more robust hence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go deeper</a:t>
                </a: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593" r="-889"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FBF4286-5767-7040-67B0-EE136BB3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12" y="2740107"/>
            <a:ext cx="3266413" cy="1928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1A3DC-F31B-EF09-4505-2060597857E4}"/>
              </a:ext>
            </a:extLst>
          </p:cNvPr>
          <p:cNvSpPr txBox="1"/>
          <p:nvPr/>
        </p:nvSpPr>
        <p:spPr>
          <a:xfrm>
            <a:off x="6769551" y="482490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#14</a:t>
            </a:r>
          </a:p>
        </p:txBody>
      </p:sp>
    </p:spTree>
    <p:extLst>
      <p:ext uri="{BB962C8B-B14F-4D97-AF65-F5344CB8AC3E}">
        <p14:creationId xmlns:p14="http://schemas.microsoft.com/office/powerpoint/2010/main" val="2053930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93022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 Intelligence vs. Machine Learning vs. Deep Learning: What's the  Difference? | Sumo Logic수모로직">
            <a:extLst>
              <a:ext uri="{FF2B5EF4-FFF2-40B4-BE49-F238E27FC236}">
                <a16:creationId xmlns:a16="http://schemas.microsoft.com/office/drawing/2014/main" id="{22A95481-266D-A8DB-3122-32DCB4DA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86346"/>
            <a:ext cx="3408658" cy="26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Introduction: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6108448" cy="4176464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ore-KR" sz="2000" b="1" dirty="0"/>
              <a:t>Machine Learning</a:t>
            </a:r>
            <a:r>
              <a:rPr lang="ko-KR" altLang="en-US" sz="2000" b="1" dirty="0"/>
              <a:t> </a:t>
            </a:r>
            <a:r>
              <a:rPr lang="en" altLang="ko-Kore-KR" sz="2000" dirty="0"/>
              <a:t>(</a:t>
            </a:r>
            <a:r>
              <a:rPr lang="en" altLang="ko-Kore-KR" sz="2000" dirty="0">
                <a:solidFill>
                  <a:srgbClr val="7030A0"/>
                </a:solidFill>
              </a:rPr>
              <a:t>Previous lecture</a:t>
            </a:r>
            <a:r>
              <a:rPr lang="en" altLang="ko-Kore-KR" sz="2000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800" b="1" dirty="0">
                <a:solidFill>
                  <a:srgbClr val="0000FF"/>
                </a:solidFill>
              </a:rPr>
              <a:t>Machine learning</a:t>
            </a:r>
            <a:r>
              <a:rPr lang="en" altLang="ko-Kore-KR" sz="1800" dirty="0"/>
              <a:t> improves its performance after observations about the world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800" dirty="0"/>
              <a:t>Models: decision trees, linear models, nonparametric models, ensemble models, etc.</a:t>
            </a:r>
            <a:endParaRPr lang="en-US" altLang="ko-Kore-KR" sz="18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ore-KR" sz="2000" b="1" dirty="0"/>
              <a:t>Deep Learning </a:t>
            </a:r>
            <a:r>
              <a:rPr lang="en" altLang="ko-Kore-KR" sz="2000" dirty="0"/>
              <a:t>(</a:t>
            </a:r>
            <a:r>
              <a:rPr lang="en" altLang="ko-Kore-KR" sz="2000" dirty="0">
                <a:solidFill>
                  <a:schemeClr val="accent3"/>
                </a:solidFill>
              </a:rPr>
              <a:t>This lecture</a:t>
            </a:r>
            <a:r>
              <a:rPr lang="en" altLang="ko-Kore-KR" sz="2000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800" b="1" dirty="0">
                <a:solidFill>
                  <a:srgbClr val="0000FF"/>
                </a:solidFill>
              </a:rPr>
              <a:t>Deep learning </a:t>
            </a:r>
            <a:r>
              <a:rPr lang="en" altLang="ko-Kore-KR" sz="1800" dirty="0"/>
              <a:t>is a broad family of techniques for ML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800" dirty="0"/>
              <a:t>The word “</a:t>
            </a:r>
            <a:r>
              <a:rPr lang="en-US" altLang="ko-KR" sz="1800" dirty="0">
                <a:solidFill>
                  <a:srgbClr val="C00000"/>
                </a:solidFill>
              </a:rPr>
              <a:t>deep</a:t>
            </a:r>
            <a:r>
              <a:rPr lang="en-US" altLang="ko-KR" sz="1800" dirty="0"/>
              <a:t>” refers to the fact that the circuits are typically organized into </a:t>
            </a:r>
            <a:r>
              <a:rPr lang="en-US" altLang="ko-KR" sz="1800" dirty="0">
                <a:solidFill>
                  <a:srgbClr val="C00000"/>
                </a:solidFill>
              </a:rPr>
              <a:t>many layers</a:t>
            </a:r>
            <a:endParaRPr lang="en" altLang="ko-Kore-KR" sz="18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800" dirty="0">
                <a:solidFill>
                  <a:srgbClr val="0000FF"/>
                </a:solidFill>
              </a:rPr>
              <a:t>Applications:</a:t>
            </a:r>
            <a:r>
              <a:rPr lang="en" altLang="ko-Kore-KR" sz="1800" dirty="0"/>
              <a:t> visual object recognition, machine translation, speech recognition, etc.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800" dirty="0">
                <a:solidFill>
                  <a:srgbClr val="0000FF"/>
                </a:solidFill>
              </a:rPr>
              <a:t>Models:</a:t>
            </a:r>
            <a:r>
              <a:rPr lang="en" altLang="ko-Kore-KR" sz="1800" dirty="0"/>
              <a:t> feedforward neural networks, convolutional neural networks, recurrent neural networks, etc.</a:t>
            </a:r>
          </a:p>
        </p:txBody>
      </p:sp>
    </p:spTree>
    <p:extLst>
      <p:ext uri="{BB962C8B-B14F-4D97-AF65-F5344CB8AC3E}">
        <p14:creationId xmlns:p14="http://schemas.microsoft.com/office/powerpoint/2010/main" val="366943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16.4 Learning Algorithms</a:t>
            </a:r>
            <a:r>
              <a:rPr lang="ko-KR" altLang="en-US" dirty="0"/>
              <a:t> </a:t>
            </a:r>
            <a:r>
              <a:rPr lang="en-US" altLang="ko-KR" dirty="0"/>
              <a:t>(1/1)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ore-KR" sz="2200" dirty="0"/>
                  <a:t>Optimization algorithm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Each update step in the gradient descent</a:t>
                </a:r>
              </a:p>
              <a:p>
                <a:pPr marL="0" indent="0">
                  <a:buNone/>
                </a:pPr>
                <a:r>
                  <a:rPr lang="en-US" altLang="ko-KR" sz="1800" b="0" dirty="0"/>
                  <a:t>	</a:t>
                </a:r>
                <a14:m>
                  <m:oMath xmlns:m="http://schemas.openxmlformats.org/officeDocument/2006/math">
                    <m:r>
                      <a:rPr lang="en-US" altLang="ko-KR" sz="180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ko-KR" altLang="en-US" sz="18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learning</m:t>
                    </m:r>
                    <m:r>
                      <a:rPr lang="en-US" altLang="ko-K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</m:oMath>
                </a14:m>
                <a:endParaRPr lang="en-US" altLang="ko-KR" sz="1800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Gradient descent</a:t>
                </a:r>
                <a:r>
                  <a:rPr lang="en-US" altLang="ko-KR" sz="2000" b="0" dirty="0"/>
                  <a:t>: </a:t>
                </a:r>
                <a:r>
                  <a:rPr lang="en-US" altLang="ko-KR" sz="2000" b="0" i="1" dirty="0"/>
                  <a:t>L</a:t>
                </a:r>
                <a:r>
                  <a:rPr lang="en-US" altLang="ko-KR" sz="2000" b="0" dirty="0"/>
                  <a:t> is defined w.r.t. </a:t>
                </a:r>
                <a:r>
                  <a:rPr lang="en-US" altLang="ko-KR" sz="2000" b="0" dirty="0">
                    <a:solidFill>
                      <a:srgbClr val="FF0000"/>
                    </a:solidFill>
                  </a:rPr>
                  <a:t>entire training set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Stochastic gradient descent (SGD)</a:t>
                </a:r>
              </a:p>
              <a:p>
                <a:pPr marL="0" indent="0">
                  <a:buNone/>
                </a:pPr>
                <a:r>
                  <a:rPr lang="ko-KR" altLang="en-US" sz="2000" b="0" dirty="0">
                    <a:solidFill>
                      <a:srgbClr val="0000FF"/>
                    </a:solidFill>
                  </a:rPr>
                  <a:t>       </a:t>
                </a:r>
                <a:r>
                  <a:rPr lang="en-US" altLang="ko-KR" sz="2000" b="0" dirty="0"/>
                  <a:t>: defined w.r.t </a:t>
                </a:r>
                <a:r>
                  <a:rPr lang="en-US" altLang="ko-KR" sz="2000" b="0" dirty="0">
                    <a:solidFill>
                      <a:srgbClr val="FF0000"/>
                    </a:solidFill>
                  </a:rPr>
                  <a:t>minibatch of </a:t>
                </a:r>
                <a:r>
                  <a:rPr lang="en-US" altLang="ko-KR" sz="2000" b="0" i="1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ko-KR" sz="2000" b="0" dirty="0">
                    <a:solidFill>
                      <a:srgbClr val="FF0000"/>
                    </a:solidFill>
                  </a:rPr>
                  <a:t> examples </a:t>
                </a:r>
                <a:r>
                  <a:rPr lang="en-US" altLang="ko-KR" sz="2000" b="0" dirty="0"/>
                  <a:t>chosen randomly at each step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helps the algorithm escape small local minima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computational cost of each weight update step is a small constant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advantage of hardware parallelism in GPUs or TPUs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(More in Textbook Section 19.6.2 and 22.4)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6DEEA9-A443-DB33-8C96-5EA70FCEA42E}"/>
              </a:ext>
            </a:extLst>
          </p:cNvPr>
          <p:cNvSpPr txBox="1"/>
          <p:nvPr/>
        </p:nvSpPr>
        <p:spPr>
          <a:xfrm>
            <a:off x="5622139" y="926230"/>
            <a:ext cx="323246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Training a neural network </a:t>
            </a:r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= 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modifying the network’s parameters so as to minimize the loss function</a:t>
            </a:r>
            <a:endParaRPr lang="en-US" altLang="ko-Kore-KR" sz="16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3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1452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16.5 Generalization</a:t>
            </a:r>
            <a:r>
              <a:rPr lang="ko-KR" altLang="en-US" dirty="0"/>
              <a:t>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sz="2200" dirty="0"/>
              <a:t>Choosing a network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Neural network architectures designed to generalize on particular </a:t>
            </a:r>
            <a:r>
              <a:rPr lang="en-US" altLang="ko-KR" sz="2000" b="0" dirty="0">
                <a:solidFill>
                  <a:srgbClr val="FF0000"/>
                </a:solidFill>
              </a:rPr>
              <a:t>type of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CNN: same feature extractor is useful </a:t>
            </a:r>
            <a:r>
              <a:rPr lang="en-US" altLang="ko-KR" sz="1600" dirty="0">
                <a:solidFill>
                  <a:srgbClr val="FF0000"/>
                </a:solidFill>
              </a:rPr>
              <a:t>at all locations </a:t>
            </a:r>
            <a:r>
              <a:rPr lang="en-US" altLang="ko-KR" sz="1600" dirty="0"/>
              <a:t>across a spatial grid (e.g. image)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RNN: same update rule is useful </a:t>
            </a:r>
            <a:r>
              <a:rPr lang="en-US" altLang="ko-KR" sz="1600" dirty="0">
                <a:solidFill>
                  <a:srgbClr val="FF0000"/>
                </a:solidFill>
              </a:rPr>
              <a:t>at all points in a stream </a:t>
            </a:r>
            <a:r>
              <a:rPr lang="en-US" altLang="ko-KR" sz="1600" dirty="0"/>
              <a:t>of sequential data (e.g. text, audio)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>
                <a:solidFill>
                  <a:srgbClr val="FF0000"/>
                </a:solidFill>
              </a:rPr>
              <a:t>Depth</a:t>
            </a:r>
            <a:r>
              <a:rPr lang="en-US" altLang="ko-KR" sz="2000" b="0" dirty="0"/>
              <a:t> matters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FA7F8-3A3F-2500-8A50-F095124F5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2571750"/>
            <a:ext cx="3384376" cy="23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16.5 Generalization</a:t>
            </a:r>
            <a:r>
              <a:rPr lang="ko-KR" altLang="en-US" dirty="0"/>
              <a:t> </a:t>
            </a:r>
            <a:r>
              <a:rPr lang="en-US" altLang="ko-KR" dirty="0"/>
              <a:t>(2/3)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200" dirty="0"/>
                  <a:t>Penalizing large weights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dirty="0">
                    <a:solidFill>
                      <a:srgbClr val="0000FF"/>
                    </a:solidFill>
                  </a:rPr>
                  <a:t>Regularization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600" dirty="0"/>
                  <a:t>Limiting the complexity of a model for generalization (Section 19.4.3 in textbook)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dirty="0">
                    <a:solidFill>
                      <a:srgbClr val="0000FF"/>
                    </a:solidFill>
                  </a:rPr>
                  <a:t>Weight decay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Adding a penalty  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sz="1600" dirty="0"/>
                  <a:t>   to the loss function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Larger </a:t>
                </a:r>
                <a:r>
                  <a:rPr lang="en-US" altLang="ko-KR" sz="1600" dirty="0" err="1"/>
                  <a:t>hyperparmeter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1600" dirty="0"/>
                  <a:t> encourages the weights to become small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Common to use weight decay with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1600" dirty="0"/>
                  <a:t> 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In networks with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sigmoid activation</a:t>
                </a:r>
                <a:r>
                  <a:rPr lang="en-US" altLang="ko-KR" sz="1600" dirty="0"/>
                  <a:t>, weight decay keeps the activations near the linear part,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avoiding vanishing gradients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ore-KR" sz="2000" dirty="0"/>
                  <a:t>Dropout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Randomly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set neurons to zero </a:t>
                </a:r>
                <a:r>
                  <a:rPr lang="en-US" altLang="ko-KR" sz="1600" dirty="0"/>
                  <a:t>in the forward pass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Dropout forces the model to learn multiple, robust explanations for each input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t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880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16.5 Generalization</a:t>
            </a:r>
            <a:r>
              <a:rPr lang="ko-KR" altLang="en-US" dirty="0"/>
              <a:t>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sz="2200" dirty="0"/>
              <a:t>Dropout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Randomly </a:t>
            </a:r>
            <a:r>
              <a:rPr lang="en-US" altLang="ko-KR" sz="2000" b="0" dirty="0">
                <a:solidFill>
                  <a:srgbClr val="FF0000"/>
                </a:solidFill>
              </a:rPr>
              <a:t>set neurons to zero </a:t>
            </a:r>
            <a:r>
              <a:rPr lang="en-US" altLang="ko-KR" sz="2000" b="0" dirty="0"/>
              <a:t>in the forward pass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No change in backward pass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Dropout forces the model to learn multiple, robust explanations for each input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One of </a:t>
            </a:r>
            <a:r>
              <a:rPr lang="en-US" altLang="ko-KR" sz="2000" b="0" dirty="0">
                <a:solidFill>
                  <a:srgbClr val="C00000"/>
                </a:solidFill>
              </a:rPr>
              <a:t>regularization</a:t>
            </a:r>
            <a:r>
              <a:rPr lang="en-US" altLang="ko-KR" sz="2000" b="0" dirty="0"/>
              <a:t> techniques 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20482" name="Picture 2" descr="Dropout in Deep Learning">
            <a:extLst>
              <a:ext uri="{FF2B5EF4-FFF2-40B4-BE49-F238E27FC236}">
                <a16:creationId xmlns:a16="http://schemas.microsoft.com/office/drawing/2014/main" id="{2DF2AC1C-094B-717F-98FF-DB8E276A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00" y="2787774"/>
            <a:ext cx="3852056" cy="20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6D7AA-B33C-8235-3260-4BCA3746B10D}"/>
              </a:ext>
            </a:extLst>
          </p:cNvPr>
          <p:cNvSpPr txBox="1"/>
          <p:nvPr/>
        </p:nvSpPr>
        <p:spPr>
          <a:xfrm>
            <a:off x="3477872" y="4443958"/>
            <a:ext cx="1211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#15</a:t>
            </a:r>
          </a:p>
        </p:txBody>
      </p:sp>
    </p:spTree>
    <p:extLst>
      <p:ext uri="{BB962C8B-B14F-4D97-AF65-F5344CB8AC3E}">
        <p14:creationId xmlns:p14="http://schemas.microsoft.com/office/powerpoint/2010/main" val="3673390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16.6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157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16.6 Recurrent Neural Networks</a:t>
            </a:r>
            <a:r>
              <a:rPr lang="ko-KR" altLang="en-US" dirty="0"/>
              <a:t> </a:t>
            </a:r>
            <a:r>
              <a:rPr lang="en-US" altLang="ko-KR" dirty="0"/>
              <a:t>(1/2)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628728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sz="2200" dirty="0"/>
                  <a:t>Recurrent neural networks (RNNs)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Units take as input a value computed from their own output at an earlier step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Allows the RNN to have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internal state</a:t>
                </a:r>
                <a:r>
                  <a:rPr lang="en-US" altLang="ko-KR" sz="1800" dirty="0"/>
                  <a:t>, or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memory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To analyze </a:t>
                </a:r>
                <a:r>
                  <a:rPr lang="en-US" altLang="ko-KR" sz="2000" b="0" dirty="0">
                    <a:solidFill>
                      <a:srgbClr val="FF0000"/>
                    </a:solidFill>
                  </a:rPr>
                  <a:t>sequential data</a:t>
                </a:r>
                <a:r>
                  <a:rPr lang="en-US" altLang="ko-KR" sz="2000" b="0" dirty="0"/>
                  <a:t>, new input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b="0" dirty="0"/>
                  <a:t> arrives at each time step</a:t>
                </a:r>
                <a:endParaRPr lang="en-US" altLang="ko-KR" sz="20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628728" cy="4176464"/>
              </a:xfrm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84FA02-8118-2666-7837-6446E6657F32}"/>
              </a:ext>
            </a:extLst>
          </p:cNvPr>
          <p:cNvSpPr txBox="1"/>
          <p:nvPr/>
        </p:nvSpPr>
        <p:spPr>
          <a:xfrm>
            <a:off x="839493" y="475195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D36FA-4B76-BD28-C220-1E2EEA7F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29" y="3406882"/>
            <a:ext cx="4596605" cy="1564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172D8-D171-0119-E40C-9F98CC5EF2D5}"/>
              </a:ext>
            </a:extLst>
          </p:cNvPr>
          <p:cNvSpPr txBox="1"/>
          <p:nvPr/>
        </p:nvSpPr>
        <p:spPr>
          <a:xfrm>
            <a:off x="6841273" y="4443958"/>
            <a:ext cx="959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Input layer</a:t>
            </a:r>
            <a:endParaRPr lang="ko-KR" altLang="en-US" sz="12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79C05-2A1D-272F-A10D-53FD1EC8BAF9}"/>
              </a:ext>
            </a:extLst>
          </p:cNvPr>
          <p:cNvSpPr txBox="1"/>
          <p:nvPr/>
        </p:nvSpPr>
        <p:spPr>
          <a:xfrm>
            <a:off x="6805268" y="3892984"/>
            <a:ext cx="103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Hidden layer</a:t>
            </a:r>
            <a:endParaRPr lang="ko-KR" altLang="en-US" sz="12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67A43-A0DB-BA3A-61A6-688F7FF107AD}"/>
              </a:ext>
            </a:extLst>
          </p:cNvPr>
          <p:cNvSpPr txBox="1"/>
          <p:nvPr/>
        </p:nvSpPr>
        <p:spPr>
          <a:xfrm>
            <a:off x="6801396" y="3406882"/>
            <a:ext cx="103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Output layer</a:t>
            </a:r>
            <a:endParaRPr lang="ko-KR" altLang="en-US" sz="12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37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16.6 Recurrent Neural Networks</a:t>
            </a:r>
            <a:r>
              <a:rPr lang="ko-KR" altLang="en-US" dirty="0"/>
              <a:t> </a:t>
            </a:r>
            <a:r>
              <a:rPr lang="en-US" altLang="ko-KR" dirty="0"/>
              <a:t>(2/2)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5748408" cy="4176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sz="2200" dirty="0"/>
                  <a:t>Long short-term memory RNNs (LSTM)</a:t>
                </a:r>
                <a:endParaRPr lang="en-US" altLang="ko-Kore-KR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Vanilla RNNs suffer from the </a:t>
                </a:r>
                <a:r>
                  <a:rPr lang="en-US" altLang="ko-KR" sz="2000" b="0" dirty="0">
                    <a:solidFill>
                      <a:srgbClr val="0000FF"/>
                    </a:solidFill>
                  </a:rPr>
                  <a:t>vanishing gradient problem </a:t>
                </a:r>
                <a:r>
                  <a:rPr lang="en-US" altLang="ko-KR" sz="2000" b="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ko-KR" sz="2000" b="0" dirty="0"/>
                  <a:t> or </a:t>
                </a:r>
                <a:r>
                  <a:rPr lang="en-US" altLang="ko-KR" sz="2000" b="0" dirty="0">
                    <a:solidFill>
                      <a:srgbClr val="0000FF"/>
                    </a:solidFill>
                  </a:rPr>
                  <a:t>exploding gradient problem</a:t>
                </a:r>
                <a:r>
                  <a:rPr lang="en-US" altLang="ko-KR" sz="2000" b="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altLang="ko-KR" sz="2000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LSTM has the goal of enabling </a:t>
                </a:r>
                <a:r>
                  <a:rPr lang="en-US" altLang="ko-KR" sz="2000" b="0" dirty="0">
                    <a:solidFill>
                      <a:srgbClr val="FF0000"/>
                    </a:solidFill>
                  </a:rPr>
                  <a:t>information to be preserved </a:t>
                </a:r>
                <a:r>
                  <a:rPr lang="en-US" altLang="ko-KR" sz="2000" b="0" dirty="0"/>
                  <a:t>over many time steps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New information enters the memory by adding updates so that the gradient expressions do not accumulate multiplicatively over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5748408" cy="4176464"/>
              </a:xfrm>
              <a:blipFill>
                <a:blip r:embed="rId2"/>
                <a:stretch>
                  <a:fillRect l="-13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8A105B0-F35F-8465-8549-DDA083F53E2C}"/>
              </a:ext>
            </a:extLst>
          </p:cNvPr>
          <p:cNvSpPr txBox="1"/>
          <p:nvPr/>
        </p:nvSpPr>
        <p:spPr>
          <a:xfrm>
            <a:off x="7524328" y="2687896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#17</a:t>
            </a:r>
          </a:p>
        </p:txBody>
      </p:sp>
      <p:pic>
        <p:nvPicPr>
          <p:cNvPr id="8" name="Picture 2" descr="Long Short-Term Memory (LSTM) 이해하기 :: 개발새발로그">
            <a:extLst>
              <a:ext uri="{FF2B5EF4-FFF2-40B4-BE49-F238E27FC236}">
                <a16:creationId xmlns:a16="http://schemas.microsoft.com/office/drawing/2014/main" id="{F6CFE426-E462-30FC-651D-3083EB4B0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25"/>
          <a:stretch/>
        </p:blipFill>
        <p:spPr bwMode="auto">
          <a:xfrm>
            <a:off x="6228184" y="937269"/>
            <a:ext cx="2369548" cy="16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ng Short-Term Memory (LSTM) 이해하기 :: 개발새발로그">
            <a:extLst>
              <a:ext uri="{FF2B5EF4-FFF2-40B4-BE49-F238E27FC236}">
                <a16:creationId xmlns:a16="http://schemas.microsoft.com/office/drawing/2014/main" id="{C9822C5F-2850-3151-ED71-6B304B256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8"/>
          <a:stretch/>
        </p:blipFill>
        <p:spPr bwMode="auto">
          <a:xfrm>
            <a:off x="6372200" y="3014845"/>
            <a:ext cx="2745088" cy="16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1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16.7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Unsupervised Learning and     	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11059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808240" cy="511200"/>
          </a:xfrm>
        </p:spPr>
        <p:txBody>
          <a:bodyPr/>
          <a:lstStyle/>
          <a:p>
            <a:r>
              <a:rPr lang="en-US" altLang="ko-KR" dirty="0"/>
              <a:t>16.7 Unsupervised Learning and Transfer Learning</a:t>
            </a:r>
            <a:r>
              <a:rPr lang="ko-KR" altLang="en-US" dirty="0"/>
              <a:t> </a:t>
            </a:r>
            <a:r>
              <a:rPr lang="en-US" altLang="ko-KR" dirty="0"/>
              <a:t>(1/4)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56720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Deep learning systems we have discussed so far are based on supervised learning but…</a:t>
            </a:r>
            <a:endParaRPr lang="en-US" altLang="ko-Kore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>
                <a:solidFill>
                  <a:srgbClr val="FF0000"/>
                </a:solidFill>
              </a:rPr>
              <a:t>Supervised learning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Requires each training example to be </a:t>
            </a:r>
            <a:r>
              <a:rPr lang="en-US" altLang="ko-KR" sz="1800" dirty="0">
                <a:solidFill>
                  <a:srgbClr val="FF0000"/>
                </a:solidFill>
              </a:rPr>
              <a:t>labeled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Often requires far more labeled data than a human would for the same task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en-US" altLang="ko-KR" sz="1800" b="0" dirty="0"/>
              <a:t> child needs to see only one picture of a giraffe to recognize giraffes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Large data sets usually require scarce and </a:t>
            </a:r>
            <a:r>
              <a:rPr lang="en-US" altLang="ko-KR" sz="2000" b="0" dirty="0">
                <a:solidFill>
                  <a:srgbClr val="FF0000"/>
                </a:solidFill>
              </a:rPr>
              <a:t>expensive</a:t>
            </a:r>
            <a:r>
              <a:rPr lang="en-US" altLang="ko-KR" sz="2000" b="0" dirty="0"/>
              <a:t> human labor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6689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Why </a:t>
            </a:r>
            <a:r>
              <a:rPr lang="en-US" altLang="ko-Kore-KR" dirty="0"/>
              <a:t>Deep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979984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ore-KR" sz="2000" dirty="0"/>
              <a:t>Why Deep Learning?</a:t>
            </a:r>
            <a:endParaRPr lang="en-US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C00000"/>
                </a:solidFill>
              </a:rPr>
              <a:t>Expressive power </a:t>
            </a:r>
            <a:r>
              <a:rPr lang="en-US" altLang="ko-KR" sz="1800" dirty="0"/>
              <a:t>of deep models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Stacking many layers can generate </a:t>
            </a:r>
            <a:r>
              <a:rPr lang="en-US" altLang="ko-KR" sz="1800" dirty="0">
                <a:solidFill>
                  <a:srgbClr val="C00000"/>
                </a:solidFill>
              </a:rPr>
              <a:t>highly-complex nonlinear decision boundaries </a:t>
            </a:r>
            <a:r>
              <a:rPr lang="en-US" altLang="ko-KR" sz="1800" dirty="0"/>
              <a:t>that </a:t>
            </a:r>
            <a:r>
              <a:rPr lang="en-US" altLang="ko-KR" sz="1800" dirty="0">
                <a:solidFill>
                  <a:srgbClr val="C00000"/>
                </a:solidFill>
              </a:rPr>
              <a:t>separate the complex patterns </a:t>
            </a:r>
            <a:r>
              <a:rPr lang="en-US" altLang="ko-KR" sz="1800" dirty="0"/>
              <a:t>in the data</a:t>
            </a:r>
            <a:endParaRPr lang="en-US" altLang="ko-KR" sz="1800" dirty="0">
              <a:solidFill>
                <a:srgbClr val="0000FF"/>
              </a:solidFill>
            </a:endParaRPr>
          </a:p>
        </p:txBody>
      </p:sp>
      <p:pic>
        <p:nvPicPr>
          <p:cNvPr id="5" name="Picture 4" descr="Deep Neural Network Machine Learning Hot Sale, 51% OFF | tercesa.com">
            <a:extLst>
              <a:ext uri="{FF2B5EF4-FFF2-40B4-BE49-F238E27FC236}">
                <a16:creationId xmlns:a16="http://schemas.microsoft.com/office/drawing/2014/main" id="{A0D67483-57D2-09B8-83B7-51474A8AC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"/>
          <a:stretch/>
        </p:blipFill>
        <p:spPr bwMode="auto">
          <a:xfrm>
            <a:off x="179512" y="2775579"/>
            <a:ext cx="5382479" cy="22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EAF92-A41D-D20F-5E9D-A831A983936D}"/>
              </a:ext>
            </a:extLst>
          </p:cNvPr>
          <p:cNvSpPr txBox="1"/>
          <p:nvPr/>
        </p:nvSpPr>
        <p:spPr>
          <a:xfrm>
            <a:off x="5477842" y="4143731"/>
            <a:ext cx="3364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5361A-2E80-48E7-9FAB-6DBF69A9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47387"/>
            <a:ext cx="3600400" cy="30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700736" cy="511200"/>
          </a:xfrm>
        </p:spPr>
        <p:txBody>
          <a:bodyPr/>
          <a:lstStyle/>
          <a:p>
            <a:r>
              <a:rPr lang="en-US" altLang="ko-KR" dirty="0"/>
              <a:t>16.7 Unsupervised Learning and Transfer Learning</a:t>
            </a:r>
            <a:r>
              <a:rPr lang="ko-KR" altLang="en-US" dirty="0"/>
              <a:t> </a:t>
            </a:r>
            <a:r>
              <a:rPr lang="en-US" altLang="ko-KR" dirty="0"/>
              <a:t>(2/4)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Unsupervised learning </a:t>
            </a:r>
            <a:endParaRPr lang="en-US" altLang="ko-Kore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Learns solely from </a:t>
            </a:r>
            <a:r>
              <a:rPr lang="en-US" altLang="ko-KR" sz="2000" b="0" dirty="0">
                <a:solidFill>
                  <a:srgbClr val="FF0000"/>
                </a:solidFill>
              </a:rPr>
              <a:t>unlabeled</a:t>
            </a:r>
            <a:r>
              <a:rPr lang="en-US" altLang="ko-KR" sz="2000" b="0" dirty="0"/>
              <a:t> inputs </a:t>
            </a:r>
            <a:r>
              <a:rPr lang="en-US" altLang="ko-KR" sz="2000" dirty="0"/>
              <a:t>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Produces generative models, which can produce realistic text, images, audio, and video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Example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Probabilistic PCA, autoencoders,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     deep autoregressive models,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FF"/>
                </a:solidFill>
              </a:rPr>
              <a:t>     generative adversarial networks (GANs),</a:t>
            </a:r>
          </a:p>
          <a:p>
            <a:pPr marL="457200" lvl="1" indent="0">
              <a:buNone/>
            </a:pPr>
            <a:r>
              <a:rPr lang="en-US" altLang="ko-KR" sz="1800" dirty="0"/>
              <a:t>     unsupervised translation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5844" name="Picture 4" descr="深度學習】一個簡單又神奇的結構：自編碼機Autoencoder - Jason Chen's Blog">
            <a:extLst>
              <a:ext uri="{FF2B5EF4-FFF2-40B4-BE49-F238E27FC236}">
                <a16:creationId xmlns:a16="http://schemas.microsoft.com/office/drawing/2014/main" id="{DDA5475D-7640-057D-2924-332AE038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52" y="2537088"/>
            <a:ext cx="3563888" cy="18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71687-D447-A203-102F-296F7615DBC5}"/>
              </a:ext>
            </a:extLst>
          </p:cNvPr>
          <p:cNvSpPr txBox="1"/>
          <p:nvPr/>
        </p:nvSpPr>
        <p:spPr>
          <a:xfrm>
            <a:off x="6372200" y="470179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#18</a:t>
            </a:r>
          </a:p>
        </p:txBody>
      </p:sp>
    </p:spTree>
    <p:extLst>
      <p:ext uri="{BB962C8B-B14F-4D97-AF65-F5344CB8AC3E}">
        <p14:creationId xmlns:p14="http://schemas.microsoft.com/office/powerpoint/2010/main" val="283970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808240" cy="511200"/>
          </a:xfrm>
        </p:spPr>
        <p:txBody>
          <a:bodyPr/>
          <a:lstStyle/>
          <a:p>
            <a:r>
              <a:rPr lang="en-US" altLang="ko-KR" dirty="0"/>
              <a:t>16.7 Unsupervised Learning and Transfer Learning</a:t>
            </a:r>
            <a:r>
              <a:rPr lang="ko-KR" altLang="en-US" dirty="0"/>
              <a:t> </a:t>
            </a:r>
            <a:r>
              <a:rPr lang="en-US" altLang="ko-KR" dirty="0"/>
              <a:t>(3/4)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Transfer learning </a:t>
            </a:r>
            <a:endParaRPr lang="en-US" altLang="ko-Kore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Requires some labeled examples but is able to improve their performance further by studying labeled examples for </a:t>
            </a:r>
            <a:r>
              <a:rPr lang="en-US" altLang="ko-KR" sz="2000" b="0" dirty="0">
                <a:solidFill>
                  <a:srgbClr val="FF0000"/>
                </a:solidFill>
              </a:rPr>
              <a:t>different tasks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Motivation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A person who has already learned to play table tennis will find it easier to learn related sports such as tennis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Usage example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Copy over the weights learned for task A to a network that will be trained for task B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7890" name="Picture 2" descr="An Introduction to Transfer Learning | by azin asgarian | Georgian Impact  Blog | Medium">
            <a:extLst>
              <a:ext uri="{FF2B5EF4-FFF2-40B4-BE49-F238E27FC236}">
                <a16:creationId xmlns:a16="http://schemas.microsoft.com/office/drawing/2014/main" id="{27FCC288-E99B-8B64-81F0-04CD5BB0C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8943"/>
          <a:stretch/>
        </p:blipFill>
        <p:spPr bwMode="auto">
          <a:xfrm>
            <a:off x="4283968" y="3003798"/>
            <a:ext cx="3948208" cy="101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56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808240" cy="511200"/>
          </a:xfrm>
        </p:spPr>
        <p:txBody>
          <a:bodyPr/>
          <a:lstStyle/>
          <a:p>
            <a:r>
              <a:rPr lang="en-US" altLang="ko-KR" dirty="0"/>
              <a:t>16.7 Unsupervised Learning and Transfer Learning</a:t>
            </a:r>
            <a:r>
              <a:rPr lang="ko-KR" altLang="en-US" dirty="0"/>
              <a:t> </a:t>
            </a:r>
            <a:r>
              <a:rPr lang="en-US" altLang="ko-KR" dirty="0"/>
              <a:t>(4/4)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Semi-supervised learning </a:t>
            </a:r>
            <a:endParaRPr lang="en-US" altLang="ko-Kore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Requires </a:t>
            </a:r>
            <a:r>
              <a:rPr lang="en-US" altLang="ko-KR" sz="2000" b="0" dirty="0">
                <a:solidFill>
                  <a:srgbClr val="C00000"/>
                </a:solidFill>
              </a:rPr>
              <a:t>some labeled examples </a:t>
            </a:r>
            <a:r>
              <a:rPr lang="en-US" altLang="ko-KR" sz="2000" b="0" dirty="0"/>
              <a:t>but is able to improve their performance further by </a:t>
            </a:r>
            <a:r>
              <a:rPr lang="en-US" altLang="ko-KR" sz="2000" b="0" dirty="0">
                <a:solidFill>
                  <a:srgbClr val="C00000"/>
                </a:solidFill>
              </a:rPr>
              <a:t>also studying unlabeled examples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8914" name="Picture 2" descr="Semi-supervised learning 방법론 소개 – AI PLUS Tech Blog">
            <a:extLst>
              <a:ext uri="{FF2B5EF4-FFF2-40B4-BE49-F238E27FC236}">
                <a16:creationId xmlns:a16="http://schemas.microsoft.com/office/drawing/2014/main" id="{95F66C4E-0DF2-42F1-1371-7BF35072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9702"/>
            <a:ext cx="6336704" cy="264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C399F-E722-B975-7712-61DE081C8000}"/>
              </a:ext>
            </a:extLst>
          </p:cNvPr>
          <p:cNvSpPr txBox="1"/>
          <p:nvPr/>
        </p:nvSpPr>
        <p:spPr>
          <a:xfrm>
            <a:off x="6343333" y="4701793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#18</a:t>
            </a:r>
          </a:p>
        </p:txBody>
      </p:sp>
    </p:spTree>
    <p:extLst>
      <p:ext uri="{BB962C8B-B14F-4D97-AF65-F5344CB8AC3E}">
        <p14:creationId xmlns:p14="http://schemas.microsoft.com/office/powerpoint/2010/main" val="3472639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16.8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755085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(1/8)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1) ImageNet Challenge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800" b="0" dirty="0">
                <a:solidFill>
                  <a:srgbClr val="0000FF"/>
                </a:solidFill>
              </a:rPr>
              <a:t>ILSVRC</a:t>
            </a:r>
            <a:r>
              <a:rPr lang="en-US" altLang="ko-KR" sz="1800" b="0" dirty="0"/>
              <a:t> (ImageNet Large-Scale Visual Recognition Challenge)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800" b="0" dirty="0"/>
              <a:t>Image classification/localization, 1.2M labeled images, 1000 classes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1CF3A6-2795-8A23-4FEE-A3E7BBC4D2A5}"/>
              </a:ext>
            </a:extLst>
          </p:cNvPr>
          <p:cNvSpPr/>
          <p:nvPr/>
        </p:nvSpPr>
        <p:spPr>
          <a:xfrm>
            <a:off x="1846319" y="3308626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AlexNet</a:t>
            </a:r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(2012)</a:t>
            </a:r>
            <a:endParaRPr lang="ko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F65EB3-2B99-BE30-FFCA-2B8C282217B9}"/>
              </a:ext>
            </a:extLst>
          </p:cNvPr>
          <p:cNvSpPr/>
          <p:nvPr/>
        </p:nvSpPr>
        <p:spPr>
          <a:xfrm>
            <a:off x="1763903" y="4846072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GoogLeNet</a:t>
            </a:r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(2015)</a:t>
            </a:r>
            <a:endParaRPr lang="ko-KR" altLang="en-US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FBD76-F374-2BA9-EB8B-271F1AC7020C}"/>
              </a:ext>
            </a:extLst>
          </p:cNvPr>
          <p:cNvSpPr txBox="1"/>
          <p:nvPr/>
        </p:nvSpPr>
        <p:spPr>
          <a:xfrm>
            <a:off x="4177683" y="4854157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8CBFC-0C67-602D-81B0-B501D5C95189}"/>
              </a:ext>
            </a:extLst>
          </p:cNvPr>
          <p:cNvSpPr txBox="1"/>
          <p:nvPr/>
        </p:nvSpPr>
        <p:spPr>
          <a:xfrm>
            <a:off x="3804998" y="3306475"/>
            <a:ext cx="1437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307E2-78B5-5F59-B13F-4D25EC5D0141}"/>
              </a:ext>
            </a:extLst>
          </p:cNvPr>
          <p:cNvSpPr txBox="1"/>
          <p:nvPr/>
        </p:nvSpPr>
        <p:spPr>
          <a:xfrm>
            <a:off x="7946079" y="1819074"/>
            <a:ext cx="120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#20</a:t>
            </a:r>
          </a:p>
        </p:txBody>
      </p:sp>
      <p:pic>
        <p:nvPicPr>
          <p:cNvPr id="10" name="Picture 2" descr="AlexNet Explained | Papers With Code">
            <a:extLst>
              <a:ext uri="{FF2B5EF4-FFF2-40B4-BE49-F238E27FC236}">
                <a16:creationId xmlns:a16="http://schemas.microsoft.com/office/drawing/2014/main" id="{8CAC8B84-A2A4-A672-EAEC-EC97865DC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 b="33636"/>
          <a:stretch/>
        </p:blipFill>
        <p:spPr bwMode="auto">
          <a:xfrm>
            <a:off x="421712" y="2089816"/>
            <a:ext cx="4980107" cy="126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NN 알고리즘들] GoogLeNet(inception v1)의 구조::bskyvision">
            <a:extLst>
              <a:ext uri="{FF2B5EF4-FFF2-40B4-BE49-F238E27FC236}">
                <a16:creationId xmlns:a16="http://schemas.microsoft.com/office/drawing/2014/main" id="{11B047F5-73D2-AAAF-549F-7046276A7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4" y="3682289"/>
            <a:ext cx="4954316" cy="111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AEED82A2-E107-8FE7-95FB-6287560F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82" y="2106190"/>
            <a:ext cx="3426443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13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(2/8)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2) </a:t>
            </a:r>
            <a:r>
              <a:rPr lang="en-US" altLang="ko-KR" sz="2000" dirty="0" err="1"/>
              <a:t>AlexNet</a:t>
            </a:r>
            <a:r>
              <a:rPr lang="en-US" altLang="ko-KR" sz="2000" dirty="0"/>
              <a:t> Breakthrough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Eight weighted layers (5 convolution layers, 3 fully connected layers)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GPU parallel processing: GTX 580 GPU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(3GB) x 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Single GPU is not capable of learning 1.2 million training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Distributing the entire network to each GPU</a:t>
            </a:r>
          </a:p>
          <a:p>
            <a:pPr marL="0" indent="0">
              <a:buNone/>
            </a:pPr>
            <a:endParaRPr lang="en-US" altLang="ko-KR" sz="1800" b="0" dirty="0"/>
          </a:p>
          <a:p>
            <a:pPr marL="0" indent="0">
              <a:buNone/>
            </a:pPr>
            <a:r>
              <a:rPr lang="en-US" altLang="ko-KR" sz="2000" dirty="0"/>
              <a:t>3) Deeper and Deeper!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171450" indent="0">
              <a:buNone/>
            </a:pP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AFA919-BFA8-DBD9-0479-A67A79BBA541}"/>
              </a:ext>
            </a:extLst>
          </p:cNvPr>
          <p:cNvGrpSpPr/>
          <p:nvPr/>
        </p:nvGrpSpPr>
        <p:grpSpPr>
          <a:xfrm>
            <a:off x="3156661" y="2652978"/>
            <a:ext cx="5028328" cy="2331546"/>
            <a:chOff x="1879132" y="2094502"/>
            <a:chExt cx="5150319" cy="28616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5F2680-9551-0E55-994C-C0400657D084}"/>
                </a:ext>
              </a:extLst>
            </p:cNvPr>
            <p:cNvSpPr/>
            <p:nvPr/>
          </p:nvSpPr>
          <p:spPr>
            <a:xfrm>
              <a:off x="6732240" y="2276872"/>
              <a:ext cx="216024" cy="2376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CC0E80-71FC-04AB-D8F5-45EBCA2816C5}"/>
                </a:ext>
              </a:extLst>
            </p:cNvPr>
            <p:cNvSpPr/>
            <p:nvPr/>
          </p:nvSpPr>
          <p:spPr>
            <a:xfrm>
              <a:off x="6418502" y="4680570"/>
              <a:ext cx="530169" cy="174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ILSVRC’10</a:t>
              </a:r>
              <a:endParaRPr lang="ko-KR" altLang="en-US" sz="825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D1FAB7-E802-AABD-58DB-0507308AA5D2}"/>
                </a:ext>
              </a:extLst>
            </p:cNvPr>
            <p:cNvSpPr/>
            <p:nvPr/>
          </p:nvSpPr>
          <p:spPr>
            <a:xfrm>
              <a:off x="5670931" y="4681820"/>
              <a:ext cx="530169" cy="174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ILSVRC’11</a:t>
              </a:r>
              <a:endParaRPr lang="ko-KR" altLang="en-US" sz="825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921B43-8C65-180C-F708-60D57CA1670B}"/>
                </a:ext>
              </a:extLst>
            </p:cNvPr>
            <p:cNvSpPr/>
            <p:nvPr/>
          </p:nvSpPr>
          <p:spPr>
            <a:xfrm>
              <a:off x="5080026" y="4680571"/>
              <a:ext cx="530169" cy="275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ILSVRC’12</a:t>
              </a:r>
              <a:b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825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AlexNet</a:t>
              </a:r>
              <a:endParaRPr lang="ko-KR" altLang="en-US" sz="825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252030-9865-0996-B99B-257E6C967AAA}"/>
                </a:ext>
              </a:extLst>
            </p:cNvPr>
            <p:cNvSpPr/>
            <p:nvPr/>
          </p:nvSpPr>
          <p:spPr>
            <a:xfrm>
              <a:off x="4298976" y="4671045"/>
              <a:ext cx="530169" cy="174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ILSVRC’13</a:t>
              </a:r>
              <a:endParaRPr lang="ko-KR" altLang="en-US" sz="825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737025-D9EA-196C-265E-EE0B37BFC526}"/>
                </a:ext>
              </a:extLst>
            </p:cNvPr>
            <p:cNvSpPr/>
            <p:nvPr/>
          </p:nvSpPr>
          <p:spPr>
            <a:xfrm>
              <a:off x="3551404" y="4680571"/>
              <a:ext cx="530169" cy="275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ILSVRC’14</a:t>
              </a:r>
              <a:b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VGG</a:t>
              </a:r>
              <a:endParaRPr lang="ko-KR" altLang="en-US" sz="825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CF1D1D-1374-72AF-037A-EC4839573B20}"/>
                </a:ext>
              </a:extLst>
            </p:cNvPr>
            <p:cNvSpPr/>
            <p:nvPr/>
          </p:nvSpPr>
          <p:spPr>
            <a:xfrm>
              <a:off x="2792074" y="4680571"/>
              <a:ext cx="552917" cy="275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ILSVRC’14</a:t>
              </a:r>
              <a:b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825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GoogleNet</a:t>
              </a:r>
              <a:endParaRPr lang="ko-KR" altLang="en-US" sz="825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645256-A695-8499-98E3-BA878AB7F709}"/>
                </a:ext>
              </a:extLst>
            </p:cNvPr>
            <p:cNvSpPr/>
            <p:nvPr/>
          </p:nvSpPr>
          <p:spPr>
            <a:xfrm>
              <a:off x="2031414" y="4671046"/>
              <a:ext cx="530169" cy="275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ILSVRC’15</a:t>
              </a:r>
              <a:b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825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ResNet</a:t>
              </a:r>
              <a:endParaRPr lang="ko-KR" altLang="en-US" sz="825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1833BF-6F3C-327D-BF0F-38393283E270}"/>
                </a:ext>
              </a:extLst>
            </p:cNvPr>
            <p:cNvSpPr/>
            <p:nvPr/>
          </p:nvSpPr>
          <p:spPr>
            <a:xfrm>
              <a:off x="5984668" y="2511204"/>
              <a:ext cx="243516" cy="214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cxnSp>
          <p:nvCxnSpPr>
            <p:cNvPr id="15" name="직선 연결선 24">
              <a:extLst>
                <a:ext uri="{FF2B5EF4-FFF2-40B4-BE49-F238E27FC236}">
                  <a16:creationId xmlns:a16="http://schemas.microsoft.com/office/drawing/2014/main" id="{D3E82A6F-BD7E-0B43-027F-97B4327F9EBE}"/>
                </a:ext>
              </a:extLst>
            </p:cNvPr>
            <p:cNvCxnSpPr/>
            <p:nvPr/>
          </p:nvCxnSpPr>
          <p:spPr>
            <a:xfrm flipH="1" flipV="1">
              <a:off x="6112695" y="4550569"/>
              <a:ext cx="761952" cy="23415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5">
              <a:extLst>
                <a:ext uri="{FF2B5EF4-FFF2-40B4-BE49-F238E27FC236}">
                  <a16:creationId xmlns:a16="http://schemas.microsoft.com/office/drawing/2014/main" id="{7D27B0E5-E03B-4291-5CD9-4F2E4F0C28E8}"/>
                </a:ext>
              </a:extLst>
            </p:cNvPr>
            <p:cNvCxnSpPr/>
            <p:nvPr/>
          </p:nvCxnSpPr>
          <p:spPr>
            <a:xfrm flipH="1" flipV="1">
              <a:off x="2305437" y="2725569"/>
              <a:ext cx="759884" cy="1631238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FD0030-F31C-9004-1B53-D9FDB7CCFDB0}"/>
                </a:ext>
              </a:extLst>
            </p:cNvPr>
            <p:cNvSpPr/>
            <p:nvPr/>
          </p:nvSpPr>
          <p:spPr>
            <a:xfrm>
              <a:off x="3491710" y="3611858"/>
              <a:ext cx="844070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19 layers</a:t>
              </a:r>
              <a:endParaRPr lang="ko-KR" altLang="en-US" sz="825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A31E2E-283D-1173-E851-132A21854271}"/>
                </a:ext>
              </a:extLst>
            </p:cNvPr>
            <p:cNvSpPr/>
            <p:nvPr/>
          </p:nvSpPr>
          <p:spPr>
            <a:xfrm>
              <a:off x="2557849" y="3611858"/>
              <a:ext cx="864266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22 layers</a:t>
              </a:r>
              <a:endParaRPr lang="ko-KR" altLang="en-US" sz="825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87FDBA-F68E-2463-0919-4CE575578556}"/>
                </a:ext>
              </a:extLst>
            </p:cNvPr>
            <p:cNvSpPr/>
            <p:nvPr/>
          </p:nvSpPr>
          <p:spPr>
            <a:xfrm>
              <a:off x="5221840" y="3285842"/>
              <a:ext cx="243516" cy="13672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C796B9-5C57-04F9-95D1-99A2D61DFEA5}"/>
                </a:ext>
              </a:extLst>
            </p:cNvPr>
            <p:cNvSpPr/>
            <p:nvPr/>
          </p:nvSpPr>
          <p:spPr>
            <a:xfrm>
              <a:off x="4482781" y="3673160"/>
              <a:ext cx="243516" cy="979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9E2C48-9D65-8D6F-89C5-55B8CB0F9A43}"/>
                </a:ext>
              </a:extLst>
            </p:cNvPr>
            <p:cNvSpPr/>
            <p:nvPr/>
          </p:nvSpPr>
          <p:spPr>
            <a:xfrm>
              <a:off x="3728373" y="4045979"/>
              <a:ext cx="243516" cy="607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952FD4-AE1E-776B-93F8-F8F093AA19F6}"/>
                </a:ext>
              </a:extLst>
            </p:cNvPr>
            <p:cNvSpPr/>
            <p:nvPr/>
          </p:nvSpPr>
          <p:spPr>
            <a:xfrm>
              <a:off x="2966409" y="4087874"/>
              <a:ext cx="243516" cy="536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FF54DE-A263-32FD-A908-66340A40AA71}"/>
                </a:ext>
              </a:extLst>
            </p:cNvPr>
            <p:cNvSpPr/>
            <p:nvPr/>
          </p:nvSpPr>
          <p:spPr>
            <a:xfrm>
              <a:off x="2226784" y="4349559"/>
              <a:ext cx="243516" cy="27439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1C5651-8A21-7136-783A-CEEF8BFB8723}"/>
                </a:ext>
              </a:extLst>
            </p:cNvPr>
            <p:cNvSpPr/>
            <p:nvPr/>
          </p:nvSpPr>
          <p:spPr>
            <a:xfrm>
              <a:off x="6691965" y="2094502"/>
              <a:ext cx="305363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28.2</a:t>
              </a:r>
              <a:endParaRPr lang="ko-KR" altLang="en-US" sz="75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6E2708-E42B-5D3B-3DEE-E643E7B2A317}"/>
                </a:ext>
              </a:extLst>
            </p:cNvPr>
            <p:cNvSpPr/>
            <p:nvPr/>
          </p:nvSpPr>
          <p:spPr>
            <a:xfrm>
              <a:off x="5933724" y="2318637"/>
              <a:ext cx="305363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25.8</a:t>
              </a:r>
              <a:endParaRPr lang="ko-KR" altLang="en-US" sz="75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C06899F-63BC-189C-A8AC-8A8AC7837798}"/>
                </a:ext>
              </a:extLst>
            </p:cNvPr>
            <p:cNvSpPr/>
            <p:nvPr/>
          </p:nvSpPr>
          <p:spPr>
            <a:xfrm>
              <a:off x="5175698" y="3090423"/>
              <a:ext cx="305363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16.4</a:t>
              </a:r>
              <a:endParaRPr lang="ko-KR" altLang="en-US" sz="750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35BA66-05DB-475A-B280-4FF7519CA45E}"/>
                </a:ext>
              </a:extLst>
            </p:cNvPr>
            <p:cNvSpPr/>
            <p:nvPr/>
          </p:nvSpPr>
          <p:spPr>
            <a:xfrm>
              <a:off x="4444756" y="3468703"/>
              <a:ext cx="305363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11.7</a:t>
              </a:r>
              <a:endParaRPr lang="ko-KR" altLang="en-US" sz="750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2B1CF8-5A56-C569-3013-7401AF2E2C2A}"/>
                </a:ext>
              </a:extLst>
            </p:cNvPr>
            <p:cNvSpPr/>
            <p:nvPr/>
          </p:nvSpPr>
          <p:spPr>
            <a:xfrm>
              <a:off x="3697146" y="3878378"/>
              <a:ext cx="262542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7.3</a:t>
              </a:r>
              <a:endParaRPr lang="ko-KR" altLang="en-US" sz="750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1639EC-3589-9B78-B569-88B2026B2891}"/>
                </a:ext>
              </a:extLst>
            </p:cNvPr>
            <p:cNvSpPr/>
            <p:nvPr/>
          </p:nvSpPr>
          <p:spPr>
            <a:xfrm>
              <a:off x="2965458" y="3897384"/>
              <a:ext cx="262542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6.7</a:t>
              </a:r>
              <a:endParaRPr lang="ko-KR" altLang="en-US" sz="75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7C5ADF-5652-0A76-17EA-D836E995C732}"/>
                </a:ext>
              </a:extLst>
            </p:cNvPr>
            <p:cNvSpPr/>
            <p:nvPr/>
          </p:nvSpPr>
          <p:spPr>
            <a:xfrm>
              <a:off x="2220051" y="4156714"/>
              <a:ext cx="305363" cy="165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3.57</a:t>
              </a:r>
              <a:endParaRPr lang="ko-KR" altLang="en-US" sz="75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B9DC3C7-D95A-D3A5-A36A-57EAF1CEC116}"/>
                </a:ext>
              </a:extLst>
            </p:cNvPr>
            <p:cNvSpPr/>
            <p:nvPr/>
          </p:nvSpPr>
          <p:spPr>
            <a:xfrm>
              <a:off x="1879132" y="2392288"/>
              <a:ext cx="864266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accent6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152 layers</a:t>
              </a:r>
              <a:endParaRPr lang="ko-KR" altLang="en-US" sz="825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1787132-EB7F-ECF4-060C-F02A07FF7672}"/>
                </a:ext>
              </a:extLst>
            </p:cNvPr>
            <p:cNvSpPr/>
            <p:nvPr/>
          </p:nvSpPr>
          <p:spPr>
            <a:xfrm>
              <a:off x="5848351" y="4149080"/>
              <a:ext cx="1181100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shallow</a:t>
              </a:r>
              <a:endParaRPr lang="ko-KR" altLang="en-US" sz="825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C9CE5B-23AF-5305-28DE-60498976A147}"/>
                </a:ext>
              </a:extLst>
            </p:cNvPr>
            <p:cNvSpPr/>
            <p:nvPr/>
          </p:nvSpPr>
          <p:spPr>
            <a:xfrm>
              <a:off x="4985810" y="4174237"/>
              <a:ext cx="685120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8 layers</a:t>
              </a:r>
              <a:endParaRPr lang="ko-KR" altLang="en-US" sz="825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67DB4-0DE8-2430-C997-9E9A715FEADD}"/>
                </a:ext>
              </a:extLst>
            </p:cNvPr>
            <p:cNvSpPr/>
            <p:nvPr/>
          </p:nvSpPr>
          <p:spPr>
            <a:xfrm>
              <a:off x="4231545" y="4173966"/>
              <a:ext cx="685120" cy="174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8 layers</a:t>
              </a:r>
              <a:endParaRPr lang="ko-KR" altLang="en-US" sz="825" b="1" dirty="0"/>
            </a:p>
          </p:txBody>
        </p:sp>
        <p:cxnSp>
          <p:nvCxnSpPr>
            <p:cNvPr id="35" name="직선 연결선 44">
              <a:extLst>
                <a:ext uri="{FF2B5EF4-FFF2-40B4-BE49-F238E27FC236}">
                  <a16:creationId xmlns:a16="http://schemas.microsoft.com/office/drawing/2014/main" id="{8E9E41CB-E943-DC76-1190-AFB88082AEC8}"/>
                </a:ext>
              </a:extLst>
            </p:cNvPr>
            <p:cNvCxnSpPr/>
            <p:nvPr/>
          </p:nvCxnSpPr>
          <p:spPr>
            <a:xfrm flipH="1">
              <a:off x="5364090" y="4537217"/>
              <a:ext cx="742337" cy="14876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45">
              <a:extLst>
                <a:ext uri="{FF2B5EF4-FFF2-40B4-BE49-F238E27FC236}">
                  <a16:creationId xmlns:a16="http://schemas.microsoft.com/office/drawing/2014/main" id="{625D8016-5468-0EAF-6168-CCDF1DE850BF}"/>
                </a:ext>
              </a:extLst>
            </p:cNvPr>
            <p:cNvCxnSpPr/>
            <p:nvPr/>
          </p:nvCxnSpPr>
          <p:spPr>
            <a:xfrm flipH="1" flipV="1">
              <a:off x="4574662" y="4544656"/>
              <a:ext cx="789426" cy="8295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46">
              <a:extLst>
                <a:ext uri="{FF2B5EF4-FFF2-40B4-BE49-F238E27FC236}">
                  <a16:creationId xmlns:a16="http://schemas.microsoft.com/office/drawing/2014/main" id="{7BF9034A-D2C9-EFB4-6032-73186560F118}"/>
                </a:ext>
              </a:extLst>
            </p:cNvPr>
            <p:cNvCxnSpPr/>
            <p:nvPr/>
          </p:nvCxnSpPr>
          <p:spPr>
            <a:xfrm flipH="1" flipV="1">
              <a:off x="3834270" y="4413427"/>
              <a:ext cx="740392" cy="122540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47">
              <a:extLst>
                <a:ext uri="{FF2B5EF4-FFF2-40B4-BE49-F238E27FC236}">
                  <a16:creationId xmlns:a16="http://schemas.microsoft.com/office/drawing/2014/main" id="{13CEB44D-3315-35A7-A62E-92EF9746C291}"/>
                </a:ext>
              </a:extLst>
            </p:cNvPr>
            <p:cNvCxnSpPr/>
            <p:nvPr/>
          </p:nvCxnSpPr>
          <p:spPr>
            <a:xfrm flipH="1" flipV="1">
              <a:off x="3074619" y="4356807"/>
              <a:ext cx="759653" cy="56620"/>
            </a:xfrm>
            <a:prstGeom prst="line">
              <a:avLst/>
            </a:prstGeom>
            <a:ln w="38100">
              <a:solidFill>
                <a:srgbClr val="FFCC6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107C15E-072D-6838-655C-02D3604AA168}"/>
              </a:ext>
            </a:extLst>
          </p:cNvPr>
          <p:cNvSpPr txBox="1"/>
          <p:nvPr/>
        </p:nvSpPr>
        <p:spPr>
          <a:xfrm>
            <a:off x="1867895" y="4779077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#21</a:t>
            </a:r>
          </a:p>
        </p:txBody>
      </p:sp>
    </p:spTree>
    <p:extLst>
      <p:ext uri="{BB962C8B-B14F-4D97-AF65-F5344CB8AC3E}">
        <p14:creationId xmlns:p14="http://schemas.microsoft.com/office/powerpoint/2010/main" val="2898622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(3/8)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358816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4) Speech Recognition</a:t>
            </a:r>
            <a:endParaRPr lang="en-US" altLang="ko-Kore-KR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~2010 GMM-HMM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0" dirty="0"/>
              <a:t>        (</a:t>
            </a:r>
            <a:r>
              <a:rPr lang="en-US" altLang="ko-KR" sz="1800" b="0" dirty="0">
                <a:solidFill>
                  <a:srgbClr val="0000FF"/>
                </a:solidFill>
              </a:rPr>
              <a:t>Dynamic Bayesian Models</a:t>
            </a:r>
            <a:r>
              <a:rPr lang="en-US" altLang="ko-KR" sz="1800" b="0" dirty="0"/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~2013 DNN-HMM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0" dirty="0"/>
              <a:t>        (</a:t>
            </a:r>
            <a:r>
              <a:rPr lang="en-US" altLang="ko-KR" sz="1800" b="0" dirty="0">
                <a:solidFill>
                  <a:srgbClr val="0000FF"/>
                </a:solidFill>
              </a:rPr>
              <a:t>Deep Neural Networks</a:t>
            </a:r>
            <a:r>
              <a:rPr lang="en-US" altLang="ko-KR" sz="1800" b="0" dirty="0"/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~Current </a:t>
            </a:r>
            <a:r>
              <a:rPr lang="en-US" altLang="ko-KR" sz="1800" b="0" dirty="0">
                <a:solidFill>
                  <a:srgbClr val="0000FF"/>
                </a:solidFill>
              </a:rPr>
              <a:t>LSTM-RNN</a:t>
            </a:r>
            <a:r>
              <a:rPr lang="en-US" altLang="ko-KR" sz="1800" b="0" dirty="0"/>
              <a:t> layers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dirty="0"/>
              <a:t>5 convolution layers</a:t>
            </a:r>
            <a:endParaRPr lang="en-US" altLang="ko-KR" sz="16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600" b="0" dirty="0"/>
              <a:t>3 fully connected layers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Picture 2" descr="http://3.bp.blogspot.com/-_ssUSGWoI9k/VDKqE7WAXYI/AAAAAAAAAqo/9-I98P_UORg/s1600/Screen%2BShot%2B2014-09-16%2Bat%2B11.16.51.png">
            <a:extLst>
              <a:ext uri="{FF2B5EF4-FFF2-40B4-BE49-F238E27FC236}">
                <a16:creationId xmlns:a16="http://schemas.microsoft.com/office/drawing/2014/main" id="{04A69386-0AFB-2964-0A26-09F59E14D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7934" y="1059582"/>
            <a:ext cx="4104456" cy="249894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0415A-B721-A72C-D7F5-E2DAB5DDEC0F}"/>
              </a:ext>
            </a:extLst>
          </p:cNvPr>
          <p:cNvSpPr txBox="1"/>
          <p:nvPr/>
        </p:nvSpPr>
        <p:spPr>
          <a:xfrm>
            <a:off x="7189601" y="3651870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#22</a:t>
            </a:r>
          </a:p>
        </p:txBody>
      </p:sp>
    </p:spTree>
    <p:extLst>
      <p:ext uri="{BB962C8B-B14F-4D97-AF65-F5344CB8AC3E}">
        <p14:creationId xmlns:p14="http://schemas.microsoft.com/office/powerpoint/2010/main" val="2737932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acial recognition &amp; Facebook. As social animals, one of the most… | by  Philipe Dias | Medium">
            <a:extLst>
              <a:ext uri="{FF2B5EF4-FFF2-40B4-BE49-F238E27FC236}">
                <a16:creationId xmlns:a16="http://schemas.microsoft.com/office/drawing/2014/main" id="{8263969D-1931-29C7-8904-183DC2E07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952"/>
          <a:stretch/>
        </p:blipFill>
        <p:spPr bwMode="auto">
          <a:xfrm>
            <a:off x="0" y="2831813"/>
            <a:ext cx="9144000" cy="194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(4/8)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5) Face Recognition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Minimizing cross-entropy loss for each learning sample:  </a:t>
            </a:r>
            <a:r>
              <a:rPr lang="en-US" altLang="ko-KR" sz="1800" b="0" i="1" dirty="0"/>
              <a:t>L</a:t>
            </a:r>
            <a:r>
              <a:rPr lang="en-US" altLang="ko-KR" sz="1800" b="0" dirty="0"/>
              <a:t> = - log </a:t>
            </a:r>
            <a:r>
              <a:rPr lang="en-US" altLang="ko-KR" sz="1800" b="0" i="1" dirty="0"/>
              <a:t>p</a:t>
            </a:r>
            <a:r>
              <a:rPr lang="en-US" altLang="ko-KR" sz="1800" b="0" i="1" baseline="-25000" dirty="0"/>
              <a:t>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Standard back-propagation algorithm and stochastic gradient descent (SGD)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Employing the </a:t>
            </a:r>
            <a:r>
              <a:rPr lang="en-US" altLang="ko-KR" sz="1800" b="0" dirty="0" err="1"/>
              <a:t>ReLU</a:t>
            </a:r>
            <a:r>
              <a:rPr lang="en-US" altLang="ko-KR" sz="1800" b="0" dirty="0"/>
              <a:t> activation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function: max(0, </a:t>
            </a:r>
            <a:r>
              <a:rPr lang="en-US" altLang="ko-KR" sz="1800" b="0" i="1" dirty="0"/>
              <a:t>x</a:t>
            </a:r>
            <a:r>
              <a:rPr lang="en-US" altLang="ko-KR" sz="1800" b="0" dirty="0"/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Sparsity: 75% of feature elements have 0 value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Guarantee of </a:t>
            </a:r>
            <a:r>
              <a:rPr lang="en-US" altLang="ko-KR" sz="1800" b="0" dirty="0" err="1"/>
              <a:t>sparcity</a:t>
            </a:r>
            <a:r>
              <a:rPr lang="en-US" altLang="ko-KR" sz="1800" b="0" dirty="0"/>
              <a:t> using dropout (generalization method)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064CC-74D9-6935-8A15-DF0E0AB637D9}"/>
              </a:ext>
            </a:extLst>
          </p:cNvPr>
          <p:cNvSpPr txBox="1"/>
          <p:nvPr/>
        </p:nvSpPr>
        <p:spPr>
          <a:xfrm>
            <a:off x="7901191" y="2660101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#23</a:t>
            </a:r>
          </a:p>
        </p:txBody>
      </p:sp>
    </p:spTree>
    <p:extLst>
      <p:ext uri="{BB962C8B-B14F-4D97-AF65-F5344CB8AC3E}">
        <p14:creationId xmlns:p14="http://schemas.microsoft.com/office/powerpoint/2010/main" val="2124653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(5/8)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6) Google Neural Machine Translation</a:t>
            </a:r>
            <a:endParaRPr lang="en-US" altLang="ko-Kore-KR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 err="1"/>
              <a:t>NeuralMT</a:t>
            </a:r>
            <a:r>
              <a:rPr lang="en-US" altLang="ko-KR" sz="1800" b="0" dirty="0"/>
              <a:t>, end-to-end learning, recurrent neural networks, GPUs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E18C5F-C355-ED1F-FABB-E6038884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35646"/>
            <a:ext cx="5009575" cy="300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A01F9-C75F-AB3E-B233-351A42D37F6F}"/>
              </a:ext>
            </a:extLst>
          </p:cNvPr>
          <p:cNvSpPr txBox="1"/>
          <p:nvPr/>
        </p:nvSpPr>
        <p:spPr>
          <a:xfrm>
            <a:off x="2411760" y="4321006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#24</a:t>
            </a:r>
          </a:p>
        </p:txBody>
      </p:sp>
      <p:pic>
        <p:nvPicPr>
          <p:cNvPr id="31746" name="Picture 2" descr="Machine Learning Behind Google Translate Services">
            <a:extLst>
              <a:ext uri="{FF2B5EF4-FFF2-40B4-BE49-F238E27FC236}">
                <a16:creationId xmlns:a16="http://schemas.microsoft.com/office/drawing/2014/main" id="{6EA04347-233C-A83D-814B-9AF2653A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68658"/>
            <a:ext cx="3107248" cy="233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19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(6/8)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7) AlphaGo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Deep learning + reinforcement learning, deep Q-network, value network, policy network, policy gradient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6C21D-7639-F56B-A471-B1C9B188B7C9}"/>
              </a:ext>
            </a:extLst>
          </p:cNvPr>
          <p:cNvSpPr txBox="1"/>
          <p:nvPr/>
        </p:nvSpPr>
        <p:spPr>
          <a:xfrm>
            <a:off x="8028384" y="4299942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#25</a:t>
            </a:r>
          </a:p>
        </p:txBody>
      </p:sp>
      <p:pic>
        <p:nvPicPr>
          <p:cNvPr id="5" name="Picture 4" descr="AlphaGo의 알고리즘과 모델 - README">
            <a:extLst>
              <a:ext uri="{FF2B5EF4-FFF2-40B4-BE49-F238E27FC236}">
                <a16:creationId xmlns:a16="http://schemas.microsoft.com/office/drawing/2014/main" id="{5ED3AE0B-F316-4C5C-6EAB-96D8634C2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0"/>
          <a:stretch/>
        </p:blipFill>
        <p:spPr bwMode="auto">
          <a:xfrm>
            <a:off x="335760" y="1995686"/>
            <a:ext cx="7596336" cy="303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6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Computation Graphs for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092224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ore-KR" sz="2000" dirty="0"/>
              <a:t>Hidden layers</a:t>
            </a:r>
            <a:endParaRPr lang="en-US" sz="2000" dirty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Values computed at each layer of the network is a different </a:t>
            </a:r>
            <a:r>
              <a:rPr lang="en-US" altLang="ko-KR" sz="1800" dirty="0">
                <a:solidFill>
                  <a:srgbClr val="FF0000"/>
                </a:solidFill>
              </a:rPr>
              <a:t>representation</a:t>
            </a:r>
            <a:r>
              <a:rPr lang="en-US" altLang="ko-KR" sz="1800" dirty="0"/>
              <a:t> for the input </a:t>
            </a:r>
            <a:r>
              <a:rPr lang="en-US" altLang="ko-KR" sz="1800" b="1" dirty="0"/>
              <a:t>x</a:t>
            </a:r>
          </a:p>
          <a:p>
            <a:pPr lvl="1">
              <a:buFont typeface="Wingdings" pitchFamily="2" charset="2"/>
              <a:buChar char="§"/>
            </a:pPr>
            <a:endParaRPr lang="en-US" altLang="ko-Kore-KR" sz="1800" dirty="0"/>
          </a:p>
          <a:p>
            <a:pPr marL="457200" lvl="1" indent="0">
              <a:buNone/>
            </a:pPr>
            <a:r>
              <a:rPr lang="en-US" altLang="ko-Kore-KR" sz="1600" dirty="0"/>
              <a:t>Example: </a:t>
            </a:r>
            <a:r>
              <a:rPr lang="en-US" altLang="ko-KR" sz="1600" dirty="0"/>
              <a:t>a network learning to recognize complex objects in images may form internal layers that detect useful subunits: edges, corners, ellipses, eyes, faces—cats</a:t>
            </a:r>
            <a:endParaRPr lang="en-US" altLang="ko-Kore-KR" sz="1600" dirty="0"/>
          </a:p>
        </p:txBody>
      </p:sp>
      <p:pic>
        <p:nvPicPr>
          <p:cNvPr id="4" name="Picture 2" descr="What is a «hidden layer» of a neural network? - Dmitry.AI">
            <a:extLst>
              <a:ext uri="{FF2B5EF4-FFF2-40B4-BE49-F238E27FC236}">
                <a16:creationId xmlns:a16="http://schemas.microsoft.com/office/drawing/2014/main" id="{C9DF600A-DB5C-D322-021C-17D6BAEE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208" y="771550"/>
            <a:ext cx="4553892" cy="37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33EF8-E30C-1821-95E8-A89545E81F3C}"/>
              </a:ext>
            </a:extLst>
          </p:cNvPr>
          <p:cNvSpPr txBox="1"/>
          <p:nvPr/>
        </p:nvSpPr>
        <p:spPr>
          <a:xfrm>
            <a:off x="4462652" y="4567436"/>
            <a:ext cx="2594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#8</a:t>
            </a:r>
          </a:p>
        </p:txBody>
      </p:sp>
    </p:spTree>
    <p:extLst>
      <p:ext uri="{BB962C8B-B14F-4D97-AF65-F5344CB8AC3E}">
        <p14:creationId xmlns:p14="http://schemas.microsoft.com/office/powerpoint/2010/main" val="2440906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(7/8)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8) Visual Storytelling (VIST)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/>
              <a:t>Visual story = photo sequence + sentence sequence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0" dirty="0">
                <a:solidFill>
                  <a:srgbClr val="0000FF"/>
                </a:solidFill>
              </a:rPr>
              <a:t>SNU 1</a:t>
            </a:r>
            <a:r>
              <a:rPr lang="en-US" altLang="ko-KR" sz="1800" b="0" baseline="30000" dirty="0">
                <a:solidFill>
                  <a:srgbClr val="0000FF"/>
                </a:solidFill>
              </a:rPr>
              <a:t>st</a:t>
            </a:r>
            <a:r>
              <a:rPr lang="en-US" altLang="ko-KR" sz="1800" b="0" dirty="0">
                <a:solidFill>
                  <a:srgbClr val="0000FF"/>
                </a:solidFill>
              </a:rPr>
              <a:t> Place in VIST Challenge 2018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AEBA3-79E6-ECF0-49CB-1CEB298D70B9}"/>
              </a:ext>
            </a:extLst>
          </p:cNvPr>
          <p:cNvSpPr txBox="1"/>
          <p:nvPr/>
        </p:nvSpPr>
        <p:spPr>
          <a:xfrm>
            <a:off x="6795226" y="3372708"/>
            <a:ext cx="1665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Times" panose="02020603050405020304" pitchFamily="18" charset="0"/>
                <a:cs typeface="Times" panose="02020603050405020304" pitchFamily="18" charset="0"/>
              </a:rPr>
              <a:t>GLAC Net: </a:t>
            </a:r>
            <a:r>
              <a:rPr lang="en-US" altLang="ko-KR" sz="900" b="1" dirty="0" err="1">
                <a:latin typeface="Times" panose="02020603050405020304" pitchFamily="18" charset="0"/>
                <a:cs typeface="Times" panose="02020603050405020304" pitchFamily="18" charset="0"/>
              </a:rPr>
              <a:t>GLocal</a:t>
            </a:r>
            <a:r>
              <a:rPr lang="en-US" altLang="ko-KR" sz="900" b="1" dirty="0">
                <a:latin typeface="Times" panose="02020603050405020304" pitchFamily="18" charset="0"/>
                <a:cs typeface="Times" panose="02020603050405020304" pitchFamily="18" charset="0"/>
              </a:rPr>
              <a:t> Attention Cascading Networks for Multi-image Cued Story Generation</a:t>
            </a:r>
            <a:r>
              <a:rPr lang="en-US" altLang="ko-KR" sz="900" dirty="0">
                <a:latin typeface="Times" panose="02020603050405020304" pitchFamily="18" charset="0"/>
                <a:cs typeface="Times" panose="02020603050405020304" pitchFamily="18" charset="0"/>
              </a:rPr>
              <a:t>, T. Kim et al.  </a:t>
            </a:r>
            <a:r>
              <a:rPr lang="en-US" altLang="ko-KR" sz="900" i="1" dirty="0">
                <a:latin typeface="Times" panose="02020603050405020304" pitchFamily="18" charset="0"/>
                <a:cs typeface="Times" panose="02020603050405020304" pitchFamily="18" charset="0"/>
              </a:rPr>
              <a:t>NAACL 2018 Workshop on Storytelling, 2018.</a:t>
            </a:r>
            <a:endParaRPr lang="ko-KR" altLang="en-US" sz="9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DE1E0-868E-FEFD-E21D-D3DCF25CAAC8}"/>
              </a:ext>
            </a:extLst>
          </p:cNvPr>
          <p:cNvSpPr txBox="1"/>
          <p:nvPr/>
        </p:nvSpPr>
        <p:spPr>
          <a:xfrm>
            <a:off x="1387346" y="2208603"/>
            <a:ext cx="46839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25" b="1" dirty="0"/>
              <a:t>Input:</a:t>
            </a:r>
            <a:endParaRPr lang="ko-KR" altLang="en-US" sz="825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840AB-203A-AA6C-8C77-942AEF91972C}"/>
              </a:ext>
            </a:extLst>
          </p:cNvPr>
          <p:cNvSpPr txBox="1"/>
          <p:nvPr/>
        </p:nvSpPr>
        <p:spPr>
          <a:xfrm>
            <a:off x="1339456" y="2811990"/>
            <a:ext cx="56137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25" b="1" dirty="0"/>
              <a:t>Output:</a:t>
            </a:r>
            <a:endParaRPr lang="ko-KR" altLang="en-US" sz="825" b="1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07CB7FF4-3193-284E-1C2E-217FBE35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40"/>
          <a:stretch/>
        </p:blipFill>
        <p:spPr>
          <a:xfrm>
            <a:off x="1845366" y="1848183"/>
            <a:ext cx="5041380" cy="917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CD88F-171D-2584-80E6-0F5A204CA432}"/>
              </a:ext>
            </a:extLst>
          </p:cNvPr>
          <p:cNvSpPr txBox="1"/>
          <p:nvPr/>
        </p:nvSpPr>
        <p:spPr>
          <a:xfrm>
            <a:off x="1829040" y="2765823"/>
            <a:ext cx="1039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/>
              <a:t>The local market was a lot of fun.</a:t>
            </a:r>
            <a:endParaRPr lang="ko-KR" altLang="en-US" sz="675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205B3-E215-802E-9010-D01664DF44E8}"/>
              </a:ext>
            </a:extLst>
          </p:cNvPr>
          <p:cNvSpPr txBox="1"/>
          <p:nvPr/>
        </p:nvSpPr>
        <p:spPr>
          <a:xfrm>
            <a:off x="2837943" y="2765823"/>
            <a:ext cx="103998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/>
              <a:t>There were so many different kind of things to choose from.</a:t>
            </a:r>
            <a:endParaRPr lang="ko-KR" altLang="en-US" sz="675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81C06-F014-83A8-22BC-20AF1E5CCB1D}"/>
              </a:ext>
            </a:extLst>
          </p:cNvPr>
          <p:cNvSpPr txBox="1"/>
          <p:nvPr/>
        </p:nvSpPr>
        <p:spPr>
          <a:xfrm>
            <a:off x="3846845" y="2765823"/>
            <a:ext cx="103998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/>
              <a:t>Some of the shops looked very interesting.</a:t>
            </a:r>
            <a:endParaRPr lang="ko-KR" altLang="en-US" sz="675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82938-5ED9-5335-EDE5-C9D6F7BDDF8D}"/>
              </a:ext>
            </a:extLst>
          </p:cNvPr>
          <p:cNvSpPr txBox="1"/>
          <p:nvPr/>
        </p:nvSpPr>
        <p:spPr>
          <a:xfrm>
            <a:off x="4855747" y="2765823"/>
            <a:ext cx="1039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/>
              <a:t>I bought a few souvenirs for the kids</a:t>
            </a:r>
            <a:endParaRPr lang="ko-KR" altLang="en-US" sz="675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35406-99F1-459E-ECA8-FDD7217CFB10}"/>
              </a:ext>
            </a:extLst>
          </p:cNvPr>
          <p:cNvSpPr txBox="1"/>
          <p:nvPr/>
        </p:nvSpPr>
        <p:spPr>
          <a:xfrm>
            <a:off x="5864650" y="2765823"/>
            <a:ext cx="1039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/>
              <a:t>My favorite part was the bike ride.</a:t>
            </a:r>
            <a:endParaRPr lang="ko-KR" altLang="en-US" sz="675" b="1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D65BD344-AE5D-0FFE-1BB2-69215039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169780"/>
            <a:ext cx="4410866" cy="18633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82EE22-3A52-7E04-4343-B6DA509C41EA}"/>
              </a:ext>
            </a:extLst>
          </p:cNvPr>
          <p:cNvSpPr txBox="1"/>
          <p:nvPr/>
        </p:nvSpPr>
        <p:spPr>
          <a:xfrm>
            <a:off x="6795226" y="4897487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#26</a:t>
            </a:r>
          </a:p>
        </p:txBody>
      </p:sp>
    </p:spTree>
    <p:extLst>
      <p:ext uri="{BB962C8B-B14F-4D97-AF65-F5344CB8AC3E}">
        <p14:creationId xmlns:p14="http://schemas.microsoft.com/office/powerpoint/2010/main" val="39762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16.8 Applications</a:t>
            </a:r>
            <a:r>
              <a:rPr lang="ko-KR" altLang="en-US" dirty="0"/>
              <a:t> </a:t>
            </a:r>
            <a:r>
              <a:rPr lang="en-US" altLang="ko-KR" dirty="0"/>
              <a:t>(8/8)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699542"/>
            <a:ext cx="8628728" cy="4176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9) Image Synthesis by GAN (Generative Adversarial Nets): </a:t>
            </a:r>
            <a:r>
              <a:rPr lang="en-US" altLang="ko-KR" sz="2000" dirty="0">
                <a:solidFill>
                  <a:srgbClr val="C00000"/>
                </a:solidFill>
              </a:rPr>
              <a:t>Videos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72CFEB2-317B-10EA-B953-7545E0954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416" y="1898854"/>
            <a:ext cx="4577993" cy="2160240"/>
          </a:xfrm>
          <a:prstGeom prst="rect">
            <a:avLst/>
          </a:prstGeom>
        </p:spPr>
      </p:pic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E6432A29-AAA3-BBFB-164E-2E15B32C2D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1944" y="1923678"/>
            <a:ext cx="3796296" cy="21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3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A7A7BF-DEF9-4570-8F26-BB4E3B97A5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4280" y="699542"/>
            <a:ext cx="8916760" cy="4105275"/>
          </a:xfrm>
        </p:spPr>
        <p:txBody>
          <a:bodyPr/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800" dirty="0"/>
              <a:t>Methods for learning functions represented by </a:t>
            </a:r>
            <a:r>
              <a:rPr lang="en-US" altLang="ko-KR" sz="1800" dirty="0">
                <a:solidFill>
                  <a:srgbClr val="FF0000"/>
                </a:solidFill>
              </a:rPr>
              <a:t>deep computational graphs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Neural networks </a:t>
            </a:r>
            <a:r>
              <a:rPr lang="en-US" altLang="ko-KR" sz="1800" dirty="0"/>
              <a:t>represent complex nonlinear functions with a network of parameterized linear-threshold units.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The </a:t>
            </a:r>
            <a:r>
              <a:rPr lang="en-US" altLang="ko-KR" sz="1800" dirty="0">
                <a:solidFill>
                  <a:srgbClr val="0000FF"/>
                </a:solidFill>
              </a:rPr>
              <a:t>back-propagation</a:t>
            </a:r>
            <a:r>
              <a:rPr lang="en-US" altLang="ko-KR" sz="1800" dirty="0"/>
              <a:t> algorithm implements a gradient descent in parameter space to minimize the loss function.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Deep learning works well for visual object recognition, speech recognition, natural language processing, and reinforcement learning in complex environments.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Convolutional networks </a:t>
            </a:r>
            <a:r>
              <a:rPr lang="en-US" altLang="ko-KR" sz="1800" dirty="0"/>
              <a:t>are particularly well suited for image processing and other tasks where the data have a grid topology.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FF"/>
                </a:solidFill>
              </a:rPr>
              <a:t>Recurrent networks </a:t>
            </a:r>
            <a:r>
              <a:rPr lang="en-US" altLang="ko-KR" sz="1800" dirty="0"/>
              <a:t>are effective for sequence-processing tasks including language modeling and machine translation.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4376-F024-E041-A029-1CB4F587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KR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0A8EA3-0A95-4241-87F6-B5177FC4DA35}"/>
              </a:ext>
            </a:extLst>
          </p:cNvPr>
          <p:cNvSpPr txBox="1">
            <a:spLocks/>
          </p:cNvSpPr>
          <p:nvPr/>
        </p:nvSpPr>
        <p:spPr>
          <a:xfrm>
            <a:off x="179512" y="699542"/>
            <a:ext cx="8424936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None/>
            </a:pPr>
            <a:r>
              <a:rPr lang="en-US" altLang="ko-KR" sz="1600" dirty="0"/>
              <a:t>Figures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#1, 2, 7, 10, 24  </a:t>
            </a:r>
            <a:r>
              <a:rPr lang="ko-KR" altLang="en-US" sz="1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장병탁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장교수의 </a:t>
            </a:r>
            <a:r>
              <a:rPr lang="ko-KR" altLang="en-US" sz="1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딥러닝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홍릉과학출판사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2017.</a:t>
            </a:r>
            <a:r>
              <a:rPr lang="en-US" altLang="ko-KR" sz="1200" b="0" dirty="0"/>
              <a:t>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#3, 4, 5, 6, 9, 11, 15, 16 </a:t>
            </a:r>
            <a:r>
              <a:rPr lang="en-US" altLang="ko-KR" sz="1200" dirty="0"/>
              <a:t>Stuart J. Russell and Peter </a:t>
            </a:r>
            <a:r>
              <a:rPr lang="en-US" altLang="ko-KR" sz="1200" dirty="0" err="1"/>
              <a:t>Norvig</a:t>
            </a:r>
            <a:r>
              <a:rPr lang="en-US" altLang="ko-KR" sz="1200" dirty="0"/>
              <a:t> (2021). Artificial Intelligence: A Modern Approach (4rd Edition). Pearson</a:t>
            </a:r>
            <a:endParaRPr lang="en-US" altLang="ko-KR" sz="1200" b="0" dirty="0"/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#8 </a:t>
            </a:r>
            <a:r>
              <a:rPr lang="en-US" altLang="ko-KR" sz="1200" dirty="0" err="1"/>
              <a:t>LeCun</a:t>
            </a:r>
            <a:r>
              <a:rPr lang="en-US" altLang="ko-KR" sz="1200" dirty="0"/>
              <a:t>, Y., </a:t>
            </a:r>
            <a:r>
              <a:rPr lang="en-US" altLang="ko-KR" sz="1200" dirty="0" err="1"/>
              <a:t>Bengio</a:t>
            </a:r>
            <a:r>
              <a:rPr lang="en-US" altLang="ko-KR" sz="1200" dirty="0"/>
              <a:t>, Y., Hinton, G., 2015. Deep learning. Nature 521, 436–444</a:t>
            </a:r>
            <a:endParaRPr lang="en-US" altLang="ko-KR" sz="1200" b="0" dirty="0"/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#12 </a:t>
            </a:r>
            <a:r>
              <a:rPr lang="en-US" altLang="ko-KR" sz="1200" dirty="0"/>
              <a:t>Stanford Lecture CS231n</a:t>
            </a:r>
            <a:r>
              <a:rPr lang="ko-KR" altLang="en-US" sz="1200" dirty="0"/>
              <a:t> </a:t>
            </a:r>
            <a:endParaRPr lang="en-US" altLang="ko-KR" sz="1200" dirty="0">
              <a:solidFill>
                <a:srgbClr val="0000FF"/>
              </a:solidFill>
            </a:endParaRP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#13 </a:t>
            </a:r>
            <a:r>
              <a:rPr lang="en-US" altLang="ko-KR" sz="1200" dirty="0" err="1"/>
              <a:t>LeCun</a:t>
            </a:r>
            <a:r>
              <a:rPr lang="en-US" altLang="ko-KR" sz="1200" dirty="0"/>
              <a:t>, Yann, et al. "Gradient-based learning applied to document recognition." Proceedings of the IEEE 86.11 (1998): 2278-2324. 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#14 </a:t>
            </a:r>
            <a:r>
              <a:rPr lang="en-US" altLang="ko-KR" sz="1200" dirty="0"/>
              <a:t>He, </a:t>
            </a:r>
            <a:r>
              <a:rPr lang="en-US" altLang="ko-KR" sz="1200" dirty="0" err="1"/>
              <a:t>Kaiming</a:t>
            </a:r>
            <a:r>
              <a:rPr lang="en-US" altLang="ko-KR" sz="1200" dirty="0"/>
              <a:t>, et al. "Deep residual learning for image recognition." Proceedings of the IEEE conference on computer vision and pattern recognition. 2016.</a:t>
            </a:r>
            <a:endParaRPr lang="en-US" altLang="ko-KR" sz="1200" b="0" dirty="0"/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#15 </a:t>
            </a:r>
            <a:r>
              <a:rPr lang="en-US" altLang="ko-KR" sz="1200" dirty="0"/>
              <a:t>Srivastava, </a:t>
            </a:r>
            <a:r>
              <a:rPr lang="en-US" altLang="ko-KR" sz="1200" dirty="0" err="1"/>
              <a:t>Nitish</a:t>
            </a:r>
            <a:r>
              <a:rPr lang="en-US" altLang="ko-KR" sz="1200" dirty="0"/>
              <a:t>, et al. "Dropout: a simple way to prevent neural networks from overfitting." The journal of machine learning research 15.1 (2014): 1929-1958.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#17</a:t>
            </a:r>
            <a:r>
              <a:rPr lang="en-US" altLang="ko-KR" sz="1200" b="0" dirty="0"/>
              <a:t> </a:t>
            </a:r>
            <a:r>
              <a:rPr lang="en-US" altLang="ko-KR" sz="1200" dirty="0"/>
              <a:t>Colah’s blog. Understanding LSTM Networks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#18 </a:t>
            </a:r>
            <a:r>
              <a:rPr lang="en-US" altLang="ko-KR" sz="1200" dirty="0" err="1"/>
              <a:t>Krizhevsky</a:t>
            </a:r>
            <a:r>
              <a:rPr lang="en-US" altLang="ko-KR" sz="1200" dirty="0"/>
              <a:t>, Alex, Ilya </a:t>
            </a:r>
            <a:r>
              <a:rPr lang="en-US" altLang="ko-KR" sz="1200" dirty="0" err="1"/>
              <a:t>Sutskever</a:t>
            </a:r>
            <a:r>
              <a:rPr lang="en-US" altLang="ko-KR" sz="1200" dirty="0"/>
              <a:t>, and Geoffrey E. Hinton. "</a:t>
            </a:r>
            <a:r>
              <a:rPr lang="en-US" altLang="ko-KR" sz="1200" dirty="0" err="1"/>
              <a:t>Imagenet</a:t>
            </a:r>
            <a:r>
              <a:rPr lang="en-US" altLang="ko-KR" sz="1200" dirty="0"/>
              <a:t> classification with deep convolutional neural networks." Advances in neural information processing systems 25 (2012).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5AD62-82BD-F44A-8321-DA900B0A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641296"/>
            <a:ext cx="2133600" cy="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0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4376-F024-E041-A029-1CB4F587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KR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0A8EA3-0A95-4241-87F6-B5177FC4DA35}"/>
              </a:ext>
            </a:extLst>
          </p:cNvPr>
          <p:cNvSpPr txBox="1">
            <a:spLocks/>
          </p:cNvSpPr>
          <p:nvPr/>
        </p:nvSpPr>
        <p:spPr>
          <a:xfrm>
            <a:off x="179512" y="699542"/>
            <a:ext cx="8424936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>
              <a:buNone/>
            </a:pPr>
            <a:r>
              <a:rPr lang="en-US" altLang="ko-KR" sz="1600" dirty="0"/>
              <a:t>Figures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#19 </a:t>
            </a:r>
            <a:r>
              <a:rPr lang="en-US" altLang="ko-KR" sz="1200" dirty="0" err="1"/>
              <a:t>Szegedy</a:t>
            </a:r>
            <a:r>
              <a:rPr lang="en-US" altLang="ko-KR" sz="1200" dirty="0"/>
              <a:t>, Christian, et al. "Going deeper with convolutions." Proceedings of the IEEE conference on computer vision and pattern recognition. 2015.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#20 </a:t>
            </a:r>
            <a:r>
              <a:rPr lang="en-US" altLang="ko-KR" sz="1200" dirty="0" err="1"/>
              <a:t>Krizhevsky</a:t>
            </a:r>
            <a:r>
              <a:rPr lang="en-US" altLang="ko-KR" sz="1200" dirty="0"/>
              <a:t>, Alex, Ilya </a:t>
            </a:r>
            <a:r>
              <a:rPr lang="en-US" altLang="ko-KR" sz="1200" dirty="0" err="1"/>
              <a:t>Sutskever</a:t>
            </a:r>
            <a:r>
              <a:rPr lang="en-US" altLang="ko-KR" sz="1200" dirty="0"/>
              <a:t>, and Geoffrey E. Hinton. "</a:t>
            </a:r>
            <a:r>
              <a:rPr lang="en-US" altLang="ko-KR" sz="1200" dirty="0" err="1"/>
              <a:t>Imagenet</a:t>
            </a:r>
            <a:r>
              <a:rPr lang="en-US" altLang="ko-KR" sz="1200" dirty="0"/>
              <a:t> classification with deep convolutional neural networks." Advances in neural information processing systems 25 (2012).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#21 </a:t>
            </a:r>
            <a:r>
              <a:rPr lang="en-US" altLang="ko-KR" sz="1200" dirty="0"/>
              <a:t>Delivering competitive advantage to companies creating and using vision and machine learning technology https://www.bdti.com/InsideDSP/2017/06/29/Microsoft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#22 </a:t>
            </a:r>
            <a:r>
              <a:rPr lang="en-US" altLang="ko-KR" sz="1200" dirty="0"/>
              <a:t>https://scienceon.kisti.re.kr/srch/selectPORSrchReport.do?cn=TRKO201800042056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#23 </a:t>
            </a:r>
            <a:r>
              <a:rPr lang="en-US" altLang="ko-KR" sz="1200" dirty="0" err="1"/>
              <a:t>Taigman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Yaniv</a:t>
            </a:r>
            <a:r>
              <a:rPr lang="en-US" altLang="ko-KR" sz="1200" dirty="0"/>
              <a:t>, et al. "</a:t>
            </a:r>
            <a:r>
              <a:rPr lang="en-US" altLang="ko-KR" sz="1200" dirty="0" err="1"/>
              <a:t>Deepface</a:t>
            </a:r>
            <a:r>
              <a:rPr lang="en-US" altLang="ko-KR" sz="1200" dirty="0"/>
              <a:t>: Closing the gap to human-level performance in face verification." Proceedings of the IEEE conference on computer vision and pattern recognition. 2014.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#25 </a:t>
            </a:r>
            <a:r>
              <a:rPr lang="en-US" altLang="ko-KR" sz="1200" dirty="0"/>
              <a:t>Silver, D., Huang, A., Maddison, C. et al. Mastering the game of Go with deep neural networks and tree search. Nature 529, 484–489 (2016)</a:t>
            </a:r>
          </a:p>
          <a:p>
            <a:pPr marL="341313" indent="-341313">
              <a:buNone/>
            </a:pPr>
            <a:r>
              <a:rPr lang="en-US" altLang="ko-KR" sz="1200" dirty="0">
                <a:solidFill>
                  <a:srgbClr val="0000FF"/>
                </a:solidFill>
              </a:rPr>
              <a:t>#26 </a:t>
            </a:r>
            <a:r>
              <a:rPr lang="en-US" altLang="ko-KR" sz="1200" dirty="0"/>
              <a:t>Kim, </a:t>
            </a:r>
            <a:r>
              <a:rPr lang="en-US" altLang="ko-KR" sz="1200" dirty="0" err="1"/>
              <a:t>Taehyeong</a:t>
            </a:r>
            <a:r>
              <a:rPr lang="en-US" altLang="ko-KR" sz="1200" dirty="0"/>
              <a:t>, et al. "</a:t>
            </a:r>
            <a:r>
              <a:rPr lang="en-US" altLang="ko-KR" sz="1200" dirty="0" err="1"/>
              <a:t>Glac</a:t>
            </a:r>
            <a:r>
              <a:rPr lang="en-US" altLang="ko-KR" sz="1200" dirty="0"/>
              <a:t> net: </a:t>
            </a:r>
            <a:r>
              <a:rPr lang="en-US" altLang="ko-KR" sz="1200" dirty="0" err="1"/>
              <a:t>Glocal</a:t>
            </a:r>
            <a:r>
              <a:rPr lang="en-US" altLang="ko-KR" sz="1200" dirty="0"/>
              <a:t> attention cascading networks for multi-image cued story generation." 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 preprint arXiv:1805.10973 (2018).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5AD62-82BD-F44A-8321-DA900B0A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641296"/>
            <a:ext cx="2133600" cy="4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1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ko-KR" sz="2000" dirty="0"/>
              <a:t>AlphaGo</a:t>
            </a:r>
            <a:endParaRPr lang="en-US" sz="2000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/>
              <a:t>Deep learning + reinforcement learning, deep Q-network, value network, policy network, policy gradient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9458B-E617-AA7C-C806-76B561E3BCFD}"/>
              </a:ext>
            </a:extLst>
          </p:cNvPr>
          <p:cNvSpPr txBox="1"/>
          <p:nvPr/>
        </p:nvSpPr>
        <p:spPr>
          <a:xfrm>
            <a:off x="6516216" y="4887769"/>
            <a:ext cx="12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#25</a:t>
            </a:r>
          </a:p>
        </p:txBody>
      </p:sp>
      <p:pic>
        <p:nvPicPr>
          <p:cNvPr id="5" name="Picture 4" descr="AlphaGo의 알고리즘과 모델 - README">
            <a:extLst>
              <a:ext uri="{FF2B5EF4-FFF2-40B4-BE49-F238E27FC236}">
                <a16:creationId xmlns:a16="http://schemas.microsoft.com/office/drawing/2014/main" id="{BF2B8DA0-CE5E-66BE-A09F-48131FE9E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0"/>
          <a:stretch/>
        </p:blipFill>
        <p:spPr bwMode="auto">
          <a:xfrm>
            <a:off x="899592" y="1857827"/>
            <a:ext cx="7596336" cy="303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48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ea typeface="나눔바른고딕" panose="020B0603020101020101" pitchFamily="34" charset="-127"/>
              </a:rPr>
              <a:t>Outline (Lecture 16)</a:t>
            </a:r>
            <a:endParaRPr lang="en-US" dirty="0">
              <a:ea typeface="나눔바른고딕" panose="020B0603020101020101" pitchFamily="34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94DDBB9-7C3F-6F46-F340-6BE966421A49}"/>
              </a:ext>
            </a:extLst>
          </p:cNvPr>
          <p:cNvSpPr/>
          <p:nvPr/>
        </p:nvSpPr>
        <p:spPr>
          <a:xfrm>
            <a:off x="982632" y="643649"/>
            <a:ext cx="816136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440000" algn="r"/>
              </a:tabLst>
            </a:pP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16.1 Simple Feedforward Networks .......................................</a:t>
            </a:r>
            <a:endParaRPr kumimoji="1" lang="en-US" altLang="ja-JP" sz="20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16.2 Computation Graphs for Deep Learning ........................</a:t>
            </a:r>
            <a:endParaRPr kumimoji="1" lang="en-US" altLang="ja-JP" sz="20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16.3 Convolutional Networks .................................................</a:t>
            </a:r>
            <a:endParaRPr kumimoji="1" lang="en-US" altLang="ja-JP" sz="20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16.4 Learning Algorithms .......................................................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16.5 Generalization .................................................................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16.6 Recurrent Neural Networks 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16.7 </a:t>
            </a:r>
            <a:r>
              <a:rPr kumimoji="1"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Unsupervised Learning and Transfer Learning 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16.8 Applications ....................................................................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Summary</a:t>
            </a:r>
            <a:r>
              <a:rPr kumimoji="1"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.................................................................................</a:t>
            </a:r>
            <a:endParaRPr kumimoji="1" lang="en-US" altLang="ko-KR" sz="2000" b="1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1815-D614-D7A1-36A4-513FD2857DA1}"/>
              </a:ext>
            </a:extLst>
          </p:cNvPr>
          <p:cNvSpPr txBox="1"/>
          <p:nvPr/>
        </p:nvSpPr>
        <p:spPr>
          <a:xfrm>
            <a:off x="7164288" y="643649"/>
            <a:ext cx="576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7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37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42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14184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16.1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 Feedforward Networks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16.1 </a:t>
            </a:r>
            <a:r>
              <a:rPr lang="en-US" altLang="ko-KR" dirty="0"/>
              <a:t>Simple Feedforward Networks</a:t>
            </a:r>
            <a:r>
              <a:rPr lang="en-US" altLang="ko-Kore-KR" dirty="0"/>
              <a:t> (1/7)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5028328" cy="41764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ore-KR" sz="2200" dirty="0">
                <a:latin typeface="Times" pitchFamily="2" charset="0"/>
              </a:rPr>
              <a:t>Feedforward Network</a:t>
            </a:r>
            <a:endParaRPr lang="en-US" altLang="ko-Kore-KR" sz="22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ore-KR" sz="2000" b="0" dirty="0">
                <a:solidFill>
                  <a:srgbClr val="0000FF"/>
                </a:solidFill>
                <a:latin typeface="Times" pitchFamily="2" charset="0"/>
              </a:rPr>
              <a:t>Feedforward network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/>
              <a:t>has connections only in one direction—</a:t>
            </a:r>
            <a:r>
              <a:rPr lang="en-US" altLang="ko-KR" sz="1800" b="0" dirty="0">
                <a:solidFill>
                  <a:srgbClr val="FF0000"/>
                </a:solidFill>
              </a:rPr>
              <a:t>directed acyclic graph</a:t>
            </a:r>
            <a:endParaRPr lang="en-US" altLang="ko-Kore-KR" sz="1800" b="0" dirty="0">
              <a:latin typeface="Times" pitchFamily="2" charset="0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Recurrent network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dirty="0"/>
              <a:t>feeds its intermediate or final outputs back into its own inputs</a:t>
            </a:r>
            <a:endParaRPr lang="en-US" altLang="ko-KR" sz="1800" b="0" dirty="0">
              <a:latin typeface="Times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Unit</a:t>
            </a:r>
            <a:endParaRPr lang="en-US" sz="20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2000" b="0" dirty="0"/>
              <a:t>Weighted sum of the inputs from predecessor nodes + nonlinear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F7A0FC-3885-822D-309B-5D1CDC7B4277}"/>
                  </a:ext>
                </a:extLst>
              </p:cNvPr>
              <p:cNvSpPr txBox="1"/>
              <p:nvPr/>
            </p:nvSpPr>
            <p:spPr>
              <a:xfrm>
                <a:off x="335760" y="4340061"/>
                <a:ext cx="4125606" cy="65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g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Y견고딕" pitchFamily="18" charset="-127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𝑖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HY견고딕" pitchFamily="18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0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ko-KR" sz="16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b="0" i="1" dirty="0">
                  <a:solidFill>
                    <a:schemeClr val="tx1"/>
                  </a:solidFill>
                  <a:effectLst/>
                  <a:latin typeface="HY견고딕" pitchFamily="18" charset="-12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F7A0FC-3885-822D-309B-5D1CDC7B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60" y="4340061"/>
                <a:ext cx="4125606" cy="654666"/>
              </a:xfrm>
              <a:prstGeom prst="rect">
                <a:avLst/>
              </a:prstGeom>
              <a:blipFill>
                <a:blip r:embed="rId2"/>
                <a:stretch>
                  <a:fillRect t="-126923" b="-190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9374E-3AD2-6CAA-55C1-1025D22FB315}"/>
                  </a:ext>
                </a:extLst>
              </p:cNvPr>
              <p:cNvSpPr txBox="1"/>
              <p:nvPr/>
            </p:nvSpPr>
            <p:spPr>
              <a:xfrm>
                <a:off x="5508105" y="3219822"/>
                <a:ext cx="2448271" cy="1402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output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of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unit</m:t>
                      </m:r>
                    </m:oMath>
                  </m:oMathPara>
                </a14:m>
                <a:endParaRPr lang="en-US" altLang="ko-KR" sz="1600" dirty="0">
                  <a:effectLst/>
                  <a:latin typeface="Cambria Math" panose="02040503050406030204" pitchFamily="18" charset="0"/>
                  <a:ea typeface="HY견고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𝑖</m:t>
                          </m:r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,</m:t>
                          </m:r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weight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from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unit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𝑖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to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𝑗</m:t>
                      </m:r>
                    </m:oMath>
                  </m:oMathPara>
                </a14:m>
                <a:endParaRPr lang="en-US" altLang="ko-KR" sz="1600" i="1" dirty="0">
                  <a:effectLst/>
                  <a:latin typeface="Cambria Math" panose="02040503050406030204" pitchFamily="18" charset="0"/>
                  <a:ea typeface="HY견고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0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g</m:t>
                          </m:r>
                        </m:e>
                        <m:sub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HY견고딕" pitchFamily="18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nonlinear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activation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function</m:t>
                      </m:r>
                    </m:oMath>
                  </m:oMathPara>
                </a14:m>
                <a:endParaRPr lang="en-US" altLang="ko-KR" sz="1600" dirty="0">
                  <a:effectLst/>
                  <a:latin typeface="HY견고딕" pitchFamily="18" charset="-127"/>
                  <a:ea typeface="HY견고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en-US" altLang="ko-K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weighted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sum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inputs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ko-KR" sz="16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</m:t>
                      </m:r>
                      <m:r>
                        <a:rPr lang="en-US" altLang="ko-KR" sz="16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1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ko-KR" sz="16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weights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i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inputs</m:t>
                      </m:r>
                    </m:oMath>
                  </m:oMathPara>
                </a14:m>
                <a:endParaRPr lang="en-US" altLang="ko-KR" sz="1600" dirty="0">
                  <a:effectLst/>
                  <a:latin typeface="HY견고딕" pitchFamily="18" charset="-127"/>
                  <a:ea typeface="HY견고딕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9374E-3AD2-6CAA-55C1-1025D22F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5" y="3219822"/>
                <a:ext cx="2448271" cy="1402692"/>
              </a:xfrm>
              <a:prstGeom prst="rect">
                <a:avLst/>
              </a:prstGeom>
              <a:blipFill>
                <a:blip r:embed="rId3"/>
                <a:stretch>
                  <a:fillRect r="-24742" b="-45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An illustration of feed-forward and recurrent networks. | Download  Scientific Diagram">
            <a:extLst>
              <a:ext uri="{FF2B5EF4-FFF2-40B4-BE49-F238E27FC236}">
                <a16:creationId xmlns:a16="http://schemas.microsoft.com/office/drawing/2014/main" id="{B6C3391E-42FB-6A8D-6B64-B608F1E4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5566"/>
            <a:ext cx="3784312" cy="175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1EA1F-CD2C-6F5C-A99B-FF9597F72BA8}"/>
              </a:ext>
            </a:extLst>
          </p:cNvPr>
          <p:cNvSpPr txBox="1"/>
          <p:nvPr/>
        </p:nvSpPr>
        <p:spPr>
          <a:xfrm>
            <a:off x="7956376" y="2663384"/>
            <a:ext cx="14401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Figure #2</a:t>
            </a:r>
          </a:p>
        </p:txBody>
      </p:sp>
    </p:spTree>
    <p:extLst>
      <p:ext uri="{BB962C8B-B14F-4D97-AF65-F5344CB8AC3E}">
        <p14:creationId xmlns:p14="http://schemas.microsoft.com/office/powerpoint/2010/main" val="291591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24799</TotalTime>
  <Words>3036</Words>
  <Application>Microsoft Macintosh PowerPoint</Application>
  <PresentationFormat>화면 슬라이드 쇼(16:9)</PresentationFormat>
  <Paragraphs>457</Paragraphs>
  <Slides>54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나눔고딕 ExtraBold</vt:lpstr>
      <vt:lpstr>HY견고딕</vt:lpstr>
      <vt:lpstr>나눔바른고딕</vt:lpstr>
      <vt:lpstr>맑은 고딕</vt:lpstr>
      <vt:lpstr>맑은 고딕</vt:lpstr>
      <vt:lpstr>Arial</vt:lpstr>
      <vt:lpstr>Arial Rounded MT Bold</vt:lpstr>
      <vt:lpstr>Cambria Math</vt:lpstr>
      <vt:lpstr>NanumBarunGothic</vt:lpstr>
      <vt:lpstr>Times</vt:lpstr>
      <vt:lpstr>Times New Roman</vt:lpstr>
      <vt:lpstr>Wingdings</vt:lpstr>
      <vt:lpstr>Office 테마</vt:lpstr>
      <vt:lpstr>PowerPoint 프레젠테이션</vt:lpstr>
      <vt:lpstr>PowerPoint 프레젠테이션</vt:lpstr>
      <vt:lpstr>Introduction: Deep Learning</vt:lpstr>
      <vt:lpstr>Why Deep Learning?</vt:lpstr>
      <vt:lpstr>Computation Graphs for Deep Learning</vt:lpstr>
      <vt:lpstr>Applications</vt:lpstr>
      <vt:lpstr>Outline (Lecture 16)</vt:lpstr>
      <vt:lpstr>PowerPoint 프레젠테이션</vt:lpstr>
      <vt:lpstr>16.1 Simple Feedforward Networks (1/7)</vt:lpstr>
      <vt:lpstr>16.1 Simple Feedforward Networks (2/7)</vt:lpstr>
      <vt:lpstr>16.1 Simple Feedforward Networks (3/7)</vt:lpstr>
      <vt:lpstr>16.1 Simple Feedforward Networks (4/7)</vt:lpstr>
      <vt:lpstr>16.1 Simple Feedforward Networks (5/7)</vt:lpstr>
      <vt:lpstr>16.1 Simple Feedforward Networks (6/7)</vt:lpstr>
      <vt:lpstr>16.1 Simple Feedforward Networks (7/7)</vt:lpstr>
      <vt:lpstr>PowerPoint 프레젠테이션</vt:lpstr>
      <vt:lpstr>16.2 Computation Graphs for Deep Learning (1/4)</vt:lpstr>
      <vt:lpstr>16.2 Computation Graphs for Deep Learning (2/4)</vt:lpstr>
      <vt:lpstr>16.2 Computation Graphs for Deep Learning (3/4)</vt:lpstr>
      <vt:lpstr>16.2 Computation Graphs for Deep Learning (4/4)</vt:lpstr>
      <vt:lpstr>PowerPoint 프레젠테이션</vt:lpstr>
      <vt:lpstr>16.3 Convolutional Networks (1/7)</vt:lpstr>
      <vt:lpstr>16.3 Convolutional Networks (2/7)</vt:lpstr>
      <vt:lpstr>16.3 Convolutional Networks (3/7)</vt:lpstr>
      <vt:lpstr>16.3 Convolutional Networks (4/7)</vt:lpstr>
      <vt:lpstr>16.3 Convolutional Networks (5/7)</vt:lpstr>
      <vt:lpstr>16.3 Convolutional Networks (6/7)</vt:lpstr>
      <vt:lpstr>16.3 Convolutional Networks (7/7)</vt:lpstr>
      <vt:lpstr>PowerPoint 프레젠테이션</vt:lpstr>
      <vt:lpstr>16.4 Learning Algorithms (1/1)</vt:lpstr>
      <vt:lpstr>PowerPoint 프레젠테이션</vt:lpstr>
      <vt:lpstr>16.5 Generalization (1/3)</vt:lpstr>
      <vt:lpstr>16.5 Generalization (2/3)</vt:lpstr>
      <vt:lpstr>16.5 Generalization (3/3)</vt:lpstr>
      <vt:lpstr>PowerPoint 프레젠테이션</vt:lpstr>
      <vt:lpstr>16.6 Recurrent Neural Networks (1/2)</vt:lpstr>
      <vt:lpstr>16.6 Recurrent Neural Networks (2/2)</vt:lpstr>
      <vt:lpstr>PowerPoint 프레젠테이션</vt:lpstr>
      <vt:lpstr>16.7 Unsupervised Learning and Transfer Learning (1/4)</vt:lpstr>
      <vt:lpstr>16.7 Unsupervised Learning and Transfer Learning (2/4)</vt:lpstr>
      <vt:lpstr>16.7 Unsupervised Learning and Transfer Learning (3/4)</vt:lpstr>
      <vt:lpstr>16.7 Unsupervised Learning and Transfer Learning (4/4)</vt:lpstr>
      <vt:lpstr>PowerPoint 프레젠테이션</vt:lpstr>
      <vt:lpstr>16.8 Applications (1/8)</vt:lpstr>
      <vt:lpstr>16.8 Applications (2/8)</vt:lpstr>
      <vt:lpstr>16.8 Applications (3/8)</vt:lpstr>
      <vt:lpstr>16.8 Applications (4/8)</vt:lpstr>
      <vt:lpstr>16.8 Applications (5/8)</vt:lpstr>
      <vt:lpstr>16.8 Applications (6/8)</vt:lpstr>
      <vt:lpstr>16.8 Applications (7/8)</vt:lpstr>
      <vt:lpstr>16.8 Applications (8/8)</vt:lpstr>
      <vt:lpstr>Summary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2358</cp:revision>
  <cp:lastPrinted>2015-05-26T08:02:34Z</cp:lastPrinted>
  <dcterms:created xsi:type="dcterms:W3CDTF">2012-06-20T06:21:11Z</dcterms:created>
  <dcterms:modified xsi:type="dcterms:W3CDTF">2022-06-06T07:22:22Z</dcterms:modified>
</cp:coreProperties>
</file>